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49"/>
  </p:notesMasterIdLst>
  <p:sldIdLst>
    <p:sldId id="256" r:id="rId3"/>
    <p:sldId id="309" r:id="rId4"/>
    <p:sldId id="257" r:id="rId5"/>
    <p:sldId id="258" r:id="rId6"/>
    <p:sldId id="297" r:id="rId7"/>
    <p:sldId id="298" r:id="rId8"/>
    <p:sldId id="299" r:id="rId9"/>
    <p:sldId id="300" r:id="rId10"/>
    <p:sldId id="271" r:id="rId11"/>
    <p:sldId id="293" r:id="rId12"/>
    <p:sldId id="305" r:id="rId13"/>
    <p:sldId id="294" r:id="rId14"/>
    <p:sldId id="302" r:id="rId15"/>
    <p:sldId id="303" r:id="rId16"/>
    <p:sldId id="272" r:id="rId17"/>
    <p:sldId id="273" r:id="rId18"/>
    <p:sldId id="274" r:id="rId19"/>
    <p:sldId id="306" r:id="rId20"/>
    <p:sldId id="311" r:id="rId21"/>
    <p:sldId id="314" r:id="rId22"/>
    <p:sldId id="315" r:id="rId23"/>
    <p:sldId id="313" r:id="rId24"/>
    <p:sldId id="307" r:id="rId25"/>
    <p:sldId id="275" r:id="rId26"/>
    <p:sldId id="276" r:id="rId27"/>
    <p:sldId id="278" r:id="rId28"/>
    <p:sldId id="279" r:id="rId29"/>
    <p:sldId id="280" r:id="rId30"/>
    <p:sldId id="310" r:id="rId31"/>
    <p:sldId id="281" r:id="rId32"/>
    <p:sldId id="282" r:id="rId33"/>
    <p:sldId id="283" r:id="rId34"/>
    <p:sldId id="284" r:id="rId35"/>
    <p:sldId id="285" r:id="rId36"/>
    <p:sldId id="292" r:id="rId37"/>
    <p:sldId id="286" r:id="rId38"/>
    <p:sldId id="287" r:id="rId39"/>
    <p:sldId id="288" r:id="rId40"/>
    <p:sldId id="289" r:id="rId41"/>
    <p:sldId id="290" r:id="rId42"/>
    <p:sldId id="291" r:id="rId43"/>
    <p:sldId id="295" r:id="rId44"/>
    <p:sldId id="308" r:id="rId45"/>
    <p:sldId id="267" r:id="rId46"/>
    <p:sldId id="268" r:id="rId47"/>
    <p:sldId id="269" r:id="rId48"/>
  </p:sldIdLst>
  <p:sldSz cx="9144000" cy="5143500" type="screen16x9"/>
  <p:notesSz cx="6858000" cy="9144000"/>
  <p:embeddedFontLst>
    <p:embeddedFont>
      <p:font typeface="Cambria Math" pitchFamily="18" charset="0"/>
      <p:regular r:id="rId50"/>
    </p:embeddedFont>
    <p:embeddedFont>
      <p:font typeface="Montserrat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D88"/>
    <a:srgbClr val="4693A0"/>
    <a:srgbClr val="DA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48715" autoAdjust="0"/>
  </p:normalViewPr>
  <p:slideViewPr>
    <p:cSldViewPr>
      <p:cViewPr>
        <p:scale>
          <a:sx n="60" d="100"/>
          <a:sy n="60" d="100"/>
        </p:scale>
        <p:origin x="-1372" y="-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14844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95441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707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7" y="5066326"/>
            <a:ext cx="893699" cy="77174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2" y="5066326"/>
            <a:ext cx="893699" cy="77174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" y="5066326"/>
            <a:ext cx="893699" cy="77174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5066326"/>
            <a:ext cx="6462600" cy="77174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68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05988"/>
            <a:ext cx="6462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7" y="5066326"/>
            <a:ext cx="893699" cy="77174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2" y="5066326"/>
            <a:ext cx="893699" cy="77174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" y="5066326"/>
            <a:ext cx="893699" cy="77174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5066326"/>
            <a:ext cx="6462600" cy="77174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01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9" r:id="rId3"/>
    <p:sldLayoutId id="214748367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bit.ly/2qzdys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experiments.withgoogle.com/" TargetMode="External"/><Relationship Id="rId5" Type="http://schemas.openxmlformats.org/officeDocument/2006/relationships/hyperlink" Target="http://bit.ly/2phqFfT" TargetMode="External"/><Relationship Id="rId4" Type="http://schemas.openxmlformats.org/officeDocument/2006/relationships/hyperlink" Target="http://bit.ly/2os5SH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hqFfT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bit.ly/2os5SHm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qzdys6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unsplash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35496" y="1683750"/>
            <a:ext cx="9505056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WWCode</a:t>
            </a: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icecream12345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731764"/>
          </a:xfrm>
        </p:spPr>
        <p:txBody>
          <a:bodyPr/>
          <a:lstStyle/>
          <a:p>
            <a:r>
              <a:rPr lang="en-PH" sz="2800" dirty="0" smtClean="0">
                <a:latin typeface="Montserrat" charset="0"/>
              </a:rPr>
              <a:t>Write a program to classify images</a:t>
            </a:r>
            <a:endParaRPr lang="en-PH" sz="2800" dirty="0">
              <a:latin typeface="Montserrat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0" t="19934" r="66594" b="48323"/>
          <a:stretch/>
        </p:blipFill>
        <p:spPr bwMode="auto">
          <a:xfrm>
            <a:off x="5004048" y="1419622"/>
            <a:ext cx="2520280" cy="312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 descr="Image result for appl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0" y="1194322"/>
            <a:ext cx="1141454" cy="91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orang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034" y="1244299"/>
            <a:ext cx="897865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44008" y="1059582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 smtClean="0">
                <a:latin typeface="Montserrat" charset="0"/>
              </a:rPr>
              <a:t>Manually program rules:</a:t>
            </a:r>
            <a:endParaRPr lang="en-PH" sz="2000" dirty="0">
              <a:latin typeface="Montserrat" charset="0"/>
            </a:endParaRPr>
          </a:p>
        </p:txBody>
      </p:sp>
      <p:pic>
        <p:nvPicPr>
          <p:cNvPr id="4112" name="Picture 16" descr="Image result for bana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19" y="3832073"/>
            <a:ext cx="945537" cy="7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8" descr="Image result for cranber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4116" name="Picture 20" descr="Image result for single cranberr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27"/>
          <a:stretch/>
        </p:blipFill>
        <p:spPr bwMode="auto">
          <a:xfrm>
            <a:off x="2470895" y="3677131"/>
            <a:ext cx="1358741" cy="9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apple image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52995"/>
            <a:ext cx="1141454" cy="91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Image result for orange image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50" y="2502972"/>
            <a:ext cx="897865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4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731764"/>
          </a:xfrm>
        </p:spPr>
        <p:txBody>
          <a:bodyPr/>
          <a:lstStyle/>
          <a:p>
            <a:r>
              <a:rPr lang="en-PH" sz="2800" dirty="0" smtClean="0">
                <a:latin typeface="Montserrat" charset="0"/>
              </a:rPr>
              <a:t>Write a program to classify images</a:t>
            </a:r>
            <a:endParaRPr lang="en-PH" sz="2800" dirty="0">
              <a:latin typeface="Montserrat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0" t="19934" r="66594" b="48323"/>
          <a:stretch/>
        </p:blipFill>
        <p:spPr bwMode="auto">
          <a:xfrm>
            <a:off x="5004048" y="1419622"/>
            <a:ext cx="2520280" cy="312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44008" y="1059582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 smtClean="0">
                <a:latin typeface="Montserrat" charset="0"/>
              </a:rPr>
              <a:t>Manually program rules:</a:t>
            </a:r>
            <a:endParaRPr lang="en-PH" sz="2000" dirty="0">
              <a:latin typeface="Montserrat" charset="0"/>
            </a:endParaRPr>
          </a:p>
        </p:txBody>
      </p:sp>
      <p:sp>
        <p:nvSpPr>
          <p:cNvPr id="14" name="AutoShape 18" descr="Image result for cranber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3" name="Multiply 2"/>
          <p:cNvSpPr/>
          <p:nvPr/>
        </p:nvSpPr>
        <p:spPr>
          <a:xfrm>
            <a:off x="5073176" y="1851670"/>
            <a:ext cx="2304256" cy="2448272"/>
          </a:xfrm>
          <a:prstGeom prst="mathMultiply">
            <a:avLst/>
          </a:prstGeom>
          <a:solidFill>
            <a:srgbClr val="DA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Image result for dogs that look like marshmal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7"/>
          <a:stretch/>
        </p:blipFill>
        <p:spPr bwMode="auto">
          <a:xfrm>
            <a:off x="611560" y="1036975"/>
            <a:ext cx="3535561" cy="35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60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339502"/>
            <a:ext cx="8229600" cy="857400"/>
          </a:xfrm>
        </p:spPr>
        <p:txBody>
          <a:bodyPr/>
          <a:lstStyle/>
          <a:p>
            <a:r>
              <a:rPr lang="en-PH" sz="3200" dirty="0" smtClean="0"/>
              <a:t>Classifiers and Learning Algorithms</a:t>
            </a:r>
            <a:endParaRPr lang="en-PH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592" y="1347614"/>
            <a:ext cx="7381510" cy="1080120"/>
          </a:xfrm>
        </p:spPr>
        <p:txBody>
          <a:bodyPr/>
          <a:lstStyle/>
          <a:p>
            <a:pPr marL="29210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PH" sz="1800" dirty="0" smtClean="0">
                <a:latin typeface="Montserrat" charset="0"/>
              </a:rPr>
              <a:t>Learns the rules for us so that we don’t need to explicitly program it!</a:t>
            </a:r>
          </a:p>
          <a:p>
            <a:pPr marL="292100" indent="0">
              <a:spcAft>
                <a:spcPts val="1200"/>
              </a:spcAft>
              <a:buNone/>
            </a:pPr>
            <a:r>
              <a:rPr lang="en-PH" sz="1800" dirty="0" smtClean="0">
                <a:latin typeface="Montserrat" charset="0"/>
              </a:rPr>
              <a:t>A function that takes data as input and assigns a label as output</a:t>
            </a:r>
            <a:endParaRPr lang="en-PH" sz="1800" dirty="0">
              <a:latin typeface="Montserrat" charset="0"/>
            </a:endParaRPr>
          </a:p>
        </p:txBody>
      </p:sp>
      <p:pic>
        <p:nvPicPr>
          <p:cNvPr id="4" name="Picture 8" descr="Image result for appl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9" y="3291831"/>
            <a:ext cx="809284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79" y="3219822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188995" y="3615867"/>
            <a:ext cx="63087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17187" y="3651870"/>
            <a:ext cx="63087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64087" y="3457332"/>
            <a:ext cx="76014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apple</a:t>
            </a:r>
            <a:endParaRPr lang="en-PH" sz="16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Image result for envel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53888"/>
            <a:ext cx="1306697" cy="68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339502"/>
            <a:ext cx="8229600" cy="857400"/>
          </a:xfrm>
        </p:spPr>
        <p:txBody>
          <a:bodyPr/>
          <a:lstStyle/>
          <a:p>
            <a:r>
              <a:rPr lang="en-PH" sz="3200" dirty="0"/>
              <a:t>Classifiers and Learning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592" y="1347614"/>
            <a:ext cx="7381510" cy="1080120"/>
          </a:xfrm>
        </p:spPr>
        <p:txBody>
          <a:bodyPr/>
          <a:lstStyle/>
          <a:p>
            <a:pPr marL="29210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PH" sz="1800" dirty="0" smtClean="0">
                <a:latin typeface="Montserrat" charset="0"/>
              </a:rPr>
              <a:t>Learns the rules for us so that we don’t need to explicitly program it!</a:t>
            </a:r>
          </a:p>
          <a:p>
            <a:pPr marL="292100" indent="0">
              <a:spcAft>
                <a:spcPts val="1200"/>
              </a:spcAft>
              <a:buNone/>
            </a:pPr>
            <a:r>
              <a:rPr lang="en-PH" sz="1800" dirty="0" smtClean="0">
                <a:latin typeface="Montserrat" charset="0"/>
              </a:rPr>
              <a:t>A function that takes data as input and assigns a label as output</a:t>
            </a:r>
            <a:endParaRPr lang="en-PH" sz="1800" dirty="0">
              <a:latin typeface="Montserrat" charset="0"/>
            </a:endParaRPr>
          </a:p>
        </p:txBody>
      </p:sp>
      <p:pic>
        <p:nvPicPr>
          <p:cNvPr id="5122" name="Picture 2" descr="Image result for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79" y="3219822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188995" y="3615867"/>
            <a:ext cx="63087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17187" y="3651870"/>
            <a:ext cx="63087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64087" y="3457332"/>
            <a:ext cx="752129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spam</a:t>
            </a:r>
            <a:endParaRPr lang="en-PH" sz="16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3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339502"/>
            <a:ext cx="8229600" cy="857400"/>
          </a:xfrm>
        </p:spPr>
        <p:txBody>
          <a:bodyPr/>
          <a:lstStyle/>
          <a:p>
            <a:r>
              <a:rPr lang="en-PH" sz="3200" dirty="0"/>
              <a:t>Classifiers and Learning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592" y="1347614"/>
            <a:ext cx="7381510" cy="1080120"/>
          </a:xfrm>
        </p:spPr>
        <p:txBody>
          <a:bodyPr/>
          <a:lstStyle/>
          <a:p>
            <a:pPr marL="29210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PH" sz="1800" dirty="0" smtClean="0">
                <a:latin typeface="Montserrat" charset="0"/>
              </a:rPr>
              <a:t>Learns the rules for us so that we don’t need to explicitly program it!</a:t>
            </a:r>
          </a:p>
          <a:p>
            <a:pPr marL="292100" indent="0">
              <a:spcAft>
                <a:spcPts val="1200"/>
              </a:spcAft>
              <a:buNone/>
            </a:pPr>
            <a:r>
              <a:rPr lang="en-PH" sz="1800" dirty="0" smtClean="0">
                <a:latin typeface="Montserrat" charset="0"/>
              </a:rPr>
              <a:t>A function that takes data as input and assigns a label as output</a:t>
            </a:r>
            <a:endParaRPr lang="en-PH" sz="1800" dirty="0">
              <a:latin typeface="Montserrat" charset="0"/>
            </a:endParaRPr>
          </a:p>
        </p:txBody>
      </p:sp>
      <p:pic>
        <p:nvPicPr>
          <p:cNvPr id="5122" name="Picture 2" descr="Image result for proces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79" y="3219822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188995" y="3615867"/>
            <a:ext cx="63087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17187" y="3651870"/>
            <a:ext cx="63087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Image result for mark zuckerbe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7814"/>
            <a:ext cx="1052384" cy="105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96136" y="3457332"/>
            <a:ext cx="69281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Mark</a:t>
            </a:r>
            <a:endParaRPr lang="en-PH" sz="16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35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machine learning proce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3"/>
          <a:stretch/>
        </p:blipFill>
        <p:spPr bwMode="auto">
          <a:xfrm>
            <a:off x="916255" y="195486"/>
            <a:ext cx="7256145" cy="331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2542" y="3473196"/>
            <a:ext cx="266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 smtClean="0">
                <a:latin typeface="Montserrat" charset="0"/>
              </a:rPr>
              <a:t>Data is labelled.</a:t>
            </a:r>
            <a:endParaRPr lang="en-PH" sz="2000" dirty="0">
              <a:latin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344125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 smtClean="0">
                <a:latin typeface="Montserrat" charset="0"/>
              </a:rPr>
              <a:t>Data is unlabelled.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2160" y="3433707"/>
            <a:ext cx="216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 smtClean="0">
                <a:latin typeface="Montserrat" charset="0"/>
              </a:rPr>
              <a:t>Algorithm learns to react  to an environment</a:t>
            </a:r>
            <a:endParaRPr lang="en-PH" sz="1600" dirty="0">
              <a:latin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9552" y="1857082"/>
            <a:ext cx="3024336" cy="273630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9" name="Curved Connector 8"/>
          <p:cNvCxnSpPr/>
          <p:nvPr/>
        </p:nvCxnSpPr>
        <p:spPr>
          <a:xfrm>
            <a:off x="1907704" y="4449370"/>
            <a:ext cx="936104" cy="360040"/>
          </a:xfrm>
          <a:prstGeom prst="curvedConnector3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732" y="4553316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 smtClean="0">
                <a:latin typeface="Montserrat" charset="0"/>
              </a:rPr>
              <a:t>We’ll be focusing on this for now.</a:t>
            </a:r>
            <a:endParaRPr lang="en-PH" sz="2000" dirty="0">
              <a:latin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542" y="3801298"/>
            <a:ext cx="2667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latin typeface="Montserrat" charset="0"/>
              </a:rPr>
              <a:t>Classification/Prediction</a:t>
            </a:r>
            <a:endParaRPr lang="en-PH" dirty="0">
              <a:latin typeface="Montserra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4830" y="4089330"/>
            <a:ext cx="2667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latin typeface="Montserrat" charset="0"/>
              </a:rPr>
              <a:t>Clustering/Association</a:t>
            </a:r>
            <a:endParaRPr lang="en-PH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8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51470"/>
            <a:ext cx="8229600" cy="857400"/>
          </a:xfrm>
        </p:spPr>
        <p:txBody>
          <a:bodyPr/>
          <a:lstStyle/>
          <a:p>
            <a:r>
              <a:rPr lang="en-PH" sz="2800" dirty="0" smtClean="0">
                <a:solidFill>
                  <a:schemeClr val="bg2"/>
                </a:solidFill>
                <a:latin typeface="Montserrat" charset="0"/>
              </a:rPr>
              <a:t>Supervised Learning</a:t>
            </a:r>
            <a:endParaRPr lang="en-PH" sz="2800" dirty="0">
              <a:solidFill>
                <a:schemeClr val="bg2"/>
              </a:solidFill>
              <a:latin typeface="Montserrat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47134" y="4088129"/>
            <a:ext cx="4460787" cy="1621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47134" y="1819877"/>
            <a:ext cx="0" cy="22844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9342" y="252195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2516" y="261612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278" y="194410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4484" y="194410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1430" y="299417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446" y="226813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7174" y="329425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43068" y="306201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87084" y="352585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9182" y="273797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07164" y="34718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55036" y="255374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91140" y="303980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7294" y="230593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5776" y="28597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71270" y="4196141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 smtClean="0">
                <a:solidFill>
                  <a:schemeClr val="tx1"/>
                </a:solidFill>
                <a:latin typeface="Montserrat" charset="0"/>
              </a:rPr>
              <a:t>Tumor</a:t>
            </a:r>
            <a:r>
              <a:rPr lang="en-PH" sz="2000" dirty="0" smtClean="0">
                <a:solidFill>
                  <a:schemeClr val="tx1"/>
                </a:solidFill>
                <a:latin typeface="Raleway" charset="0"/>
              </a:rPr>
              <a:t> Size</a:t>
            </a:r>
            <a:endParaRPr lang="en-PH" sz="2000" dirty="0">
              <a:solidFill>
                <a:schemeClr val="tx1"/>
              </a:solidFill>
              <a:latin typeface="Raleway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5536" y="2643758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 smtClean="0">
                <a:solidFill>
                  <a:schemeClr val="tx1"/>
                </a:solidFill>
                <a:latin typeface="Montserrat" charset="0"/>
              </a:rPr>
              <a:t>Age</a:t>
            </a:r>
            <a:endParaRPr lang="en-PH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755576" y="843558"/>
            <a:ext cx="7704856" cy="5940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Labels are given.</a:t>
            </a:r>
          </a:p>
          <a:p>
            <a:pPr algn="ctr">
              <a:spcAft>
                <a:spcPts val="600"/>
              </a:spcAft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Classification task: Breast Cancer (malignant or benign)</a:t>
            </a:r>
            <a:endParaRPr lang="en-PH" sz="18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52041" y="3157795"/>
            <a:ext cx="143695" cy="14231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1" name="Straight Connector 30"/>
          <p:cNvCxnSpPr/>
          <p:nvPr/>
        </p:nvCxnSpPr>
        <p:spPr>
          <a:xfrm>
            <a:off x="1679182" y="2035901"/>
            <a:ext cx="3024336" cy="18362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43166" y="185805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04048" y="2182093"/>
            <a:ext cx="30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34073" y="1912063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- Malignant</a:t>
            </a:r>
            <a:endParaRPr lang="en-PH" sz="1600" dirty="0">
              <a:latin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34074" y="2236099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- Benign</a:t>
            </a:r>
            <a:endParaRPr lang="en-PH" sz="1600" dirty="0">
              <a:latin typeface="Montserrat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607175" y="2268139"/>
            <a:ext cx="252187" cy="285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868144" y="2966630"/>
            <a:ext cx="31758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More features</a:t>
            </a:r>
          </a:p>
          <a:p>
            <a:pPr marL="285750" indent="-285750">
              <a:buFontTx/>
              <a:buChar char="-"/>
            </a:pPr>
            <a:r>
              <a:rPr lang="en-PH" sz="1800" dirty="0" smtClean="0">
                <a:latin typeface="Montserrat" charset="0"/>
              </a:rPr>
              <a:t>Clump thickness</a:t>
            </a:r>
          </a:p>
          <a:p>
            <a:pPr marL="285750" indent="-285750">
              <a:buFontTx/>
              <a:buChar char="-"/>
            </a:pPr>
            <a:r>
              <a:rPr lang="en-PH" sz="1800" dirty="0" smtClean="0">
                <a:latin typeface="Montserrat" charset="0"/>
              </a:rPr>
              <a:t>Uniformity of cell size</a:t>
            </a:r>
          </a:p>
          <a:p>
            <a:pPr marL="285750" indent="-285750">
              <a:buFontTx/>
              <a:buChar char="-"/>
            </a:pPr>
            <a:r>
              <a:rPr lang="en-PH" sz="1800" dirty="0" smtClean="0">
                <a:latin typeface="Montserrat" charset="0"/>
              </a:rPr>
              <a:t>Uniformity of cell shape</a:t>
            </a:r>
          </a:p>
          <a:p>
            <a:pPr marL="285750" indent="-285750">
              <a:buFontTx/>
              <a:buChar char="-"/>
            </a:pPr>
            <a:r>
              <a:rPr lang="en-PH" sz="1800" dirty="0" smtClean="0">
                <a:latin typeface="Montserrat" charset="0"/>
              </a:rPr>
              <a:t>…</a:t>
            </a:r>
            <a:endParaRPr lang="en-PH" sz="1800" dirty="0">
              <a:latin typeface="Montserrat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516216" y="1923678"/>
            <a:ext cx="216024" cy="608875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6773675" y="2067694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Labels</a:t>
            </a:r>
            <a:endParaRPr lang="en-PH" sz="1600" dirty="0">
              <a:latin typeface="Montserra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7504" y="4537452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Features</a:t>
            </a:r>
            <a:endParaRPr lang="en-PH" sz="1800" dirty="0">
              <a:latin typeface="Montserrat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640744" y="3144212"/>
            <a:ext cx="117561" cy="135201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331640" y="4412165"/>
            <a:ext cx="1055444" cy="27743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07904" y="3654293"/>
            <a:ext cx="252187" cy="285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59832" y="213970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  <a:latin typeface="Raleway" charset="0"/>
              </a:rPr>
              <a:t>x</a:t>
            </a:r>
            <a:endParaRPr lang="en-PH" sz="2000" b="1" dirty="0">
              <a:solidFill>
                <a:srgbClr val="FF0000"/>
              </a:solidFill>
              <a:latin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7" grpId="0"/>
      <p:bldP spid="3" grpId="0" animBg="1"/>
      <p:bldP spid="5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123478"/>
            <a:ext cx="8229600" cy="857400"/>
          </a:xfrm>
        </p:spPr>
        <p:txBody>
          <a:bodyPr/>
          <a:lstStyle/>
          <a:p>
            <a:r>
              <a:rPr lang="en-PH" sz="2800" dirty="0" smtClean="0"/>
              <a:t>Unsupervised Learning</a:t>
            </a:r>
            <a:endParaRPr lang="en-PH" sz="2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47134" y="4497964"/>
            <a:ext cx="4476994" cy="162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47134" y="1923678"/>
            <a:ext cx="0" cy="259049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07174" y="370408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43068" y="34718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87084" y="393569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3518" y="339563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87824" y="379588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3558" y="317960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71800" y="344963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036223" y="1185597"/>
            <a:ext cx="7182680" cy="4531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6088" indent="-446088">
              <a:spcAft>
                <a:spcPts val="1800"/>
              </a:spcAft>
            </a:pPr>
            <a:endParaRPr lang="en-PH" sz="2400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23188" y="263954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94986" y="246794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75436" y="239173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35476" y="217570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23718" y="244573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07904" y="2067694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67734" y="274755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 smtClean="0">
                <a:solidFill>
                  <a:srgbClr val="00B0F0"/>
                </a:solidFill>
              </a:rPr>
              <a:t>o</a:t>
            </a:r>
            <a:endParaRPr lang="en-PH" sz="2400" b="1" dirty="0">
              <a:solidFill>
                <a:srgbClr val="00B0F0"/>
              </a:solidFill>
            </a:endParaRP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043608" y="959016"/>
            <a:ext cx="7182680" cy="3885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Labels are </a:t>
            </a:r>
            <a:r>
              <a:rPr lang="en-PH" sz="1800" dirty="0" smtClean="0">
                <a:solidFill>
                  <a:srgbClr val="FF0000"/>
                </a:solidFill>
                <a:latin typeface="Montserrat" charset="0"/>
              </a:rPr>
              <a:t>not</a:t>
            </a: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 given.</a:t>
            </a:r>
          </a:p>
          <a:p>
            <a:pPr algn="ctr">
              <a:spcAft>
                <a:spcPts val="600"/>
              </a:spcAft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Algorithm tries to find inherent structures within the data.</a:t>
            </a:r>
          </a:p>
        </p:txBody>
      </p:sp>
      <p:sp>
        <p:nvSpPr>
          <p:cNvPr id="6" name="Oval 5"/>
          <p:cNvSpPr/>
          <p:nvPr/>
        </p:nvSpPr>
        <p:spPr>
          <a:xfrm>
            <a:off x="2603108" y="2100120"/>
            <a:ext cx="1896884" cy="1117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5" name="Oval 54"/>
          <p:cNvSpPr/>
          <p:nvPr/>
        </p:nvSpPr>
        <p:spPr>
          <a:xfrm>
            <a:off x="1607174" y="3290041"/>
            <a:ext cx="1837374" cy="1025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TextBox 55"/>
          <p:cNvSpPr txBox="1"/>
          <p:nvPr/>
        </p:nvSpPr>
        <p:spPr>
          <a:xfrm>
            <a:off x="5796136" y="1995686"/>
            <a:ext cx="302433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Examples:</a:t>
            </a:r>
          </a:p>
          <a:p>
            <a:pPr marL="285750" indent="-285750">
              <a:spcAft>
                <a:spcPts val="12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Market Segmentation (Cluster Customers)</a:t>
            </a:r>
          </a:p>
          <a:p>
            <a:pPr marL="285750" indent="-285750">
              <a:spcAft>
                <a:spcPts val="12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Social Network Analysis </a:t>
            </a:r>
          </a:p>
          <a:p>
            <a:pPr marL="285750" indent="-285750">
              <a:spcAft>
                <a:spcPts val="12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DNA Sequencing (group sequences into gene families)</a:t>
            </a:r>
            <a:endParaRPr lang="en-PH" sz="1800" dirty="0">
              <a:solidFill>
                <a:schemeClr val="tx1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1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5" grpId="0" animBg="1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274190"/>
            <a:ext cx="8229600" cy="857400"/>
          </a:xfrm>
        </p:spPr>
        <p:txBody>
          <a:bodyPr/>
          <a:lstStyle/>
          <a:p>
            <a:r>
              <a:rPr lang="en-PH" dirty="0" smtClean="0"/>
              <a:t>Applications of Machine Learning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850" y="1190870"/>
            <a:ext cx="8283600" cy="4261200"/>
          </a:xfrm>
        </p:spPr>
        <p:txBody>
          <a:bodyPr/>
          <a:lstStyle/>
          <a:p>
            <a:pPr marL="712788" indent="-398463"/>
            <a:r>
              <a:rPr lang="en-PH" sz="2000" dirty="0">
                <a:latin typeface="Montserrat" charset="0"/>
              </a:rPr>
              <a:t>Database mining </a:t>
            </a:r>
            <a:endParaRPr lang="en-PH" sz="2000" dirty="0" smtClean="0">
              <a:latin typeface="Montserrat" charset="0"/>
            </a:endParaRPr>
          </a:p>
          <a:p>
            <a:pPr marL="1073150" indent="-360363">
              <a:tabLst>
                <a:tab pos="1073150" algn="l"/>
              </a:tabLst>
            </a:pPr>
            <a:r>
              <a:rPr lang="en-PH" sz="1800" dirty="0" smtClean="0">
                <a:latin typeface="Montserrat" charset="0"/>
              </a:rPr>
              <a:t>Large </a:t>
            </a:r>
            <a:r>
              <a:rPr lang="en-PH" sz="1800" dirty="0">
                <a:latin typeface="Montserrat" charset="0"/>
              </a:rPr>
              <a:t>datasets from growth of automation/web. </a:t>
            </a:r>
            <a:endParaRPr lang="en-PH" sz="1800" dirty="0" smtClean="0">
              <a:latin typeface="Montserrat" charset="0"/>
            </a:endParaRPr>
          </a:p>
          <a:p>
            <a:pPr marL="1073150" indent="-360363">
              <a:spcBef>
                <a:spcPts val="0"/>
              </a:spcBef>
              <a:spcAft>
                <a:spcPts val="1200"/>
              </a:spcAft>
              <a:tabLst>
                <a:tab pos="1073150" algn="l"/>
              </a:tabLst>
            </a:pPr>
            <a:r>
              <a:rPr lang="en-PH" sz="1800" dirty="0">
                <a:latin typeface="Montserrat" charset="0"/>
              </a:rPr>
              <a:t>e</a:t>
            </a:r>
            <a:r>
              <a:rPr lang="en-PH" sz="1800" dirty="0" smtClean="0">
                <a:latin typeface="Montserrat" charset="0"/>
              </a:rPr>
              <a:t>.g</a:t>
            </a:r>
            <a:r>
              <a:rPr lang="en-PH" sz="1800" dirty="0">
                <a:latin typeface="Montserrat" charset="0"/>
              </a:rPr>
              <a:t>., Web click data, medical records, biology, engineering </a:t>
            </a:r>
          </a:p>
          <a:p>
            <a:pPr marL="712788" indent="-398463"/>
            <a:r>
              <a:rPr lang="en-PH" sz="2000" dirty="0" smtClean="0">
                <a:latin typeface="Montserrat" charset="0"/>
              </a:rPr>
              <a:t>Applications </a:t>
            </a:r>
            <a:r>
              <a:rPr lang="en-PH" sz="2000" dirty="0">
                <a:latin typeface="Montserrat" charset="0"/>
              </a:rPr>
              <a:t>can’t program by hand. </a:t>
            </a:r>
            <a:endParaRPr lang="en-PH" sz="2000" dirty="0" smtClean="0">
              <a:latin typeface="Montserrat" charset="0"/>
            </a:endParaRPr>
          </a:p>
          <a:p>
            <a:pPr marL="1073150" indent="-530225">
              <a:spcBef>
                <a:spcPts val="0"/>
              </a:spcBef>
              <a:spcAft>
                <a:spcPts val="1200"/>
              </a:spcAft>
            </a:pPr>
            <a:r>
              <a:rPr lang="en-PH" sz="1800" dirty="0">
                <a:latin typeface="Montserrat" charset="0"/>
              </a:rPr>
              <a:t>e</a:t>
            </a:r>
            <a:r>
              <a:rPr lang="en-PH" sz="1800" dirty="0" smtClean="0">
                <a:latin typeface="Montserrat" charset="0"/>
              </a:rPr>
              <a:t>.g</a:t>
            </a:r>
            <a:r>
              <a:rPr lang="en-PH" sz="1800" dirty="0">
                <a:latin typeface="Montserrat" charset="0"/>
              </a:rPr>
              <a:t>., Autonomous helicopter, handwriting recognition, most of Natural Language Processing (NLP), Computer Vision. </a:t>
            </a:r>
          </a:p>
          <a:p>
            <a:pPr marL="712788" indent="-398463"/>
            <a:r>
              <a:rPr lang="en-PH" sz="2000" dirty="0" smtClean="0">
                <a:latin typeface="Montserrat" charset="0"/>
              </a:rPr>
              <a:t>Self-customizing </a:t>
            </a:r>
            <a:r>
              <a:rPr lang="en-PH" sz="2000" dirty="0">
                <a:latin typeface="Montserrat" charset="0"/>
              </a:rPr>
              <a:t>programs </a:t>
            </a:r>
            <a:endParaRPr lang="en-PH" sz="2000" dirty="0" smtClean="0">
              <a:latin typeface="Montserrat" charset="0"/>
            </a:endParaRPr>
          </a:p>
          <a:p>
            <a:pPr marL="1073150" indent="-360363"/>
            <a:r>
              <a:rPr lang="en-PH" sz="1800" dirty="0" smtClean="0">
                <a:latin typeface="Montserrat" charset="0"/>
              </a:rPr>
              <a:t>E.g</a:t>
            </a:r>
            <a:r>
              <a:rPr lang="en-PH" sz="1800" dirty="0">
                <a:latin typeface="Montserrat" charset="0"/>
              </a:rPr>
              <a:t>., Amazon, Netflix product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9676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123478"/>
            <a:ext cx="8229600" cy="857400"/>
          </a:xfrm>
        </p:spPr>
        <p:txBody>
          <a:bodyPr/>
          <a:lstStyle/>
          <a:p>
            <a:r>
              <a:rPr lang="en-PH" sz="3200" dirty="0" smtClean="0"/>
              <a:t>Machines that can compose sonnets.</a:t>
            </a:r>
            <a:endParaRPr lang="en-PH" sz="3200" dirty="0"/>
          </a:p>
        </p:txBody>
      </p:sp>
      <p:sp>
        <p:nvSpPr>
          <p:cNvPr id="4" name="Rectangle 3"/>
          <p:cNvSpPr/>
          <p:nvPr/>
        </p:nvSpPr>
        <p:spPr>
          <a:xfrm>
            <a:off x="1619672" y="915566"/>
            <a:ext cx="5886400" cy="4002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PH" sz="1600" i="1" dirty="0">
                <a:latin typeface="Montserrat" charset="0"/>
              </a:rPr>
              <a:t>When I in dreams behold thy fairest shade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Whose shade in dreams doth wake the sleeping morn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The daytime shadow of my love </a:t>
            </a:r>
            <a:r>
              <a:rPr lang="en-PH" sz="1600" i="1" dirty="0" err="1">
                <a:latin typeface="Montserrat" charset="0"/>
              </a:rPr>
              <a:t>betray’d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Lends hideous night to dreaming’s faded form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Were painted frowns to gild mere false rebuff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Then </a:t>
            </a:r>
            <a:r>
              <a:rPr lang="en-PH" sz="1600" i="1" dirty="0" err="1">
                <a:latin typeface="Montserrat" charset="0"/>
              </a:rPr>
              <a:t>shoulds’t</a:t>
            </a:r>
            <a:r>
              <a:rPr lang="en-PH" sz="1600" i="1" dirty="0">
                <a:latin typeface="Montserrat" charset="0"/>
              </a:rPr>
              <a:t> my heart be patient as the sands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For nature’s smile is ornament enough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When thy gold lips unloose their drooping bands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As clouds occlude the globe’s enshrouded fears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Which can by no </a:t>
            </a:r>
            <a:r>
              <a:rPr lang="en-PH" sz="1600" i="1" dirty="0" err="1">
                <a:latin typeface="Montserrat" charset="0"/>
              </a:rPr>
              <a:t>astron’my</a:t>
            </a:r>
            <a:r>
              <a:rPr lang="en-PH" sz="1600" i="1" dirty="0">
                <a:latin typeface="Montserrat" charset="0"/>
              </a:rPr>
              <a:t> be </a:t>
            </a:r>
            <a:r>
              <a:rPr lang="en-PH" sz="1600" i="1" dirty="0" err="1">
                <a:latin typeface="Montserrat" charset="0"/>
              </a:rPr>
              <a:t>assail’d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Thus, </a:t>
            </a:r>
            <a:r>
              <a:rPr lang="en-PH" sz="1600" i="1" dirty="0" err="1">
                <a:latin typeface="Montserrat" charset="0"/>
              </a:rPr>
              <a:t>thyne</a:t>
            </a:r>
            <a:r>
              <a:rPr lang="en-PH" sz="1600" i="1" dirty="0">
                <a:latin typeface="Montserrat" charset="0"/>
              </a:rPr>
              <a:t> appearance tears in atmospheres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No fond perceptions nor no gaze unveils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Disperse the clouds which banish light from thee</a:t>
            </a:r>
            <a:r>
              <a:rPr lang="en-PH" sz="1600" i="1" dirty="0">
                <a:latin typeface="Montserrat" charset="0"/>
              </a:rPr>
              <a:t/>
            </a:r>
            <a:br>
              <a:rPr lang="en-PH" sz="1600" i="1" dirty="0">
                <a:latin typeface="Montserrat" charset="0"/>
              </a:rPr>
            </a:br>
            <a:r>
              <a:rPr lang="en-PH" sz="1600" i="1" dirty="0">
                <a:latin typeface="Montserrat" charset="0"/>
              </a:rPr>
              <a:t>For no tears be true, until we truly see</a:t>
            </a:r>
            <a:endParaRPr lang="en-PH" sz="1600" i="1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555526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</p:spPr>
        <p:txBody>
          <a:bodyPr/>
          <a:lstStyle/>
          <a:p>
            <a:r>
              <a:rPr lang="en-PH" sz="2800" dirty="0" smtClean="0"/>
              <a:t>MACHINE LEARNING AND AI STUDY GROUP</a:t>
            </a:r>
            <a:endParaRPr lang="en-PH" sz="2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idx="1"/>
          </p:nvPr>
        </p:nvSpPr>
        <p:spPr>
          <a:xfrm>
            <a:off x="611560" y="1059582"/>
            <a:ext cx="7776864" cy="3672408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1800" dirty="0" smtClean="0">
                <a:latin typeface="Montserrat" charset="0"/>
              </a:rPr>
              <a:t>Download these datasets: </a:t>
            </a:r>
          </a:p>
          <a:p>
            <a:pPr marL="715963" indent="-271463">
              <a:spcAft>
                <a:spcPts val="600"/>
              </a:spcAft>
              <a:buFont typeface="Arial" pitchFamily="34" charset="0"/>
              <a:buChar char="•"/>
            </a:pPr>
            <a:r>
              <a:rPr lang="en-PH" sz="1800" dirty="0" smtClean="0">
                <a:latin typeface="Montserrat" charset="0"/>
                <a:hlinkClick r:id="rId4"/>
              </a:rPr>
              <a:t>http</a:t>
            </a:r>
            <a:r>
              <a:rPr lang="en-PH" sz="1800" dirty="0">
                <a:latin typeface="Montserrat" charset="0"/>
                <a:hlinkClick r:id="rId4"/>
              </a:rPr>
              <a:t>://</a:t>
            </a:r>
            <a:r>
              <a:rPr lang="en-PH" sz="1800" dirty="0" smtClean="0">
                <a:latin typeface="Montserrat" charset="0"/>
                <a:hlinkClick r:id="rId4"/>
              </a:rPr>
              <a:t>bit.ly/2os5SHm</a:t>
            </a:r>
            <a:endParaRPr lang="en-PH" sz="1800" dirty="0" smtClean="0">
              <a:latin typeface="Montserrat" charset="0"/>
            </a:endParaRPr>
          </a:p>
          <a:p>
            <a:pPr marL="715963" indent="-271463">
              <a:spcAft>
                <a:spcPts val="600"/>
              </a:spcAft>
              <a:buFont typeface="Arial" pitchFamily="34" charset="0"/>
              <a:buChar char="•"/>
            </a:pPr>
            <a:r>
              <a:rPr lang="en-PH" sz="1800" dirty="0">
                <a:solidFill>
                  <a:schemeClr val="tx1"/>
                </a:solidFill>
                <a:latin typeface="Montserrat" charset="0"/>
                <a:hlinkClick r:id="rId5"/>
              </a:rPr>
              <a:t>http://</a:t>
            </a:r>
            <a:r>
              <a:rPr lang="en-PH" sz="1800" dirty="0" smtClean="0">
                <a:solidFill>
                  <a:schemeClr val="tx1"/>
                </a:solidFill>
                <a:latin typeface="Montserrat" charset="0"/>
                <a:hlinkClick r:id="rId5"/>
              </a:rPr>
              <a:t>bit.ly/2phqFfT</a:t>
            </a:r>
            <a:endParaRPr lang="en-PH" sz="1800" dirty="0" smtClean="0">
              <a:solidFill>
                <a:schemeClr val="tx1"/>
              </a:solidFill>
              <a:latin typeface="Montserrat" charset="0"/>
              <a:hlinkClick r:id="rId6"/>
            </a:endParaRP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1800" dirty="0">
                <a:latin typeface="Montserrat" charset="0"/>
              </a:rPr>
              <a:t>Please answer the following form: </a:t>
            </a:r>
            <a:r>
              <a:rPr lang="en-PH" sz="1800" dirty="0">
                <a:latin typeface="Montserrat" charset="0"/>
                <a:hlinkClick r:id="rId7"/>
              </a:rPr>
              <a:t>http://</a:t>
            </a:r>
            <a:r>
              <a:rPr lang="en-PH" sz="1800" dirty="0" smtClean="0">
                <a:latin typeface="Montserrat" charset="0"/>
                <a:hlinkClick r:id="rId7"/>
              </a:rPr>
              <a:t>bit.ly/2qzdys6</a:t>
            </a:r>
            <a:endParaRPr lang="en-PH" sz="1800" dirty="0" smtClean="0">
              <a:latin typeface="Montserrat" charset="0"/>
            </a:endParaRP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1800" dirty="0" smtClean="0">
                <a:latin typeface="Montserrat" charset="0"/>
              </a:rPr>
              <a:t>Having </a:t>
            </a:r>
            <a:r>
              <a:rPr lang="en-PH" sz="1800" dirty="0">
                <a:latin typeface="Montserrat" charset="0"/>
              </a:rPr>
              <a:t>fun with AI:</a:t>
            </a:r>
          </a:p>
          <a:p>
            <a:pPr marL="712788" indent="-2667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1800" dirty="0">
                <a:latin typeface="Montserrat" charset="0"/>
                <a:hlinkClick r:id="rId6"/>
              </a:rPr>
              <a:t>https://quickdraw.withgoogle.com/</a:t>
            </a:r>
          </a:p>
          <a:p>
            <a:pPr marL="712788" indent="-2667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1800" dirty="0">
                <a:latin typeface="Montserrat" charset="0"/>
                <a:hlinkClick r:id="rId6"/>
              </a:rPr>
              <a:t>http://en.akinator.com/</a:t>
            </a:r>
          </a:p>
          <a:p>
            <a:pPr marL="712788" indent="-2667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1800" dirty="0">
                <a:latin typeface="Montserrat" charset="0"/>
                <a:hlinkClick r:id="rId6"/>
              </a:rPr>
              <a:t>https://aiexperiments.withgoogle.com/</a:t>
            </a:r>
            <a:endParaRPr lang="en-PH" sz="1800" dirty="0">
              <a:latin typeface="Montserrat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PH" sz="18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45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And Rap (</a:t>
            </a:r>
            <a:r>
              <a:rPr lang="en-PH" dirty="0" err="1" smtClean="0"/>
              <a:t>DopeLearning</a:t>
            </a:r>
            <a:r>
              <a:rPr lang="en-PH" dirty="0" smtClean="0"/>
              <a:t>)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262878"/>
            <a:ext cx="8283600" cy="4261200"/>
          </a:xfrm>
        </p:spPr>
        <p:txBody>
          <a:bodyPr/>
          <a:lstStyle/>
          <a:p>
            <a:pPr marL="292100" indent="0" algn="ctr">
              <a:buNone/>
            </a:pPr>
            <a:r>
              <a:rPr lang="en-PH" sz="2000" dirty="0"/>
              <a:t>The smell of success I want y'all to get a whiff of </a:t>
            </a:r>
            <a:r>
              <a:rPr lang="en-PH" sz="2000" dirty="0" smtClean="0"/>
              <a:t>this</a:t>
            </a:r>
          </a:p>
          <a:p>
            <a:pPr marL="292100" indent="0" algn="ctr">
              <a:buNone/>
            </a:pPr>
            <a:r>
              <a:rPr lang="en-PH" sz="2000" dirty="0"/>
              <a:t>Teaching us how to hate but does it in a way that we love </a:t>
            </a:r>
            <a:r>
              <a:rPr lang="en-PH" sz="2000" dirty="0" smtClean="0"/>
              <a:t>it</a:t>
            </a:r>
          </a:p>
          <a:p>
            <a:pPr marL="292100" indent="0" algn="ctr">
              <a:buNone/>
            </a:pPr>
            <a:r>
              <a:rPr lang="en-PH" sz="2000" dirty="0"/>
              <a:t>Happy birthday </a:t>
            </a:r>
            <a:r>
              <a:rPr lang="en-PH" sz="2000" dirty="0" smtClean="0"/>
              <a:t>baby</a:t>
            </a:r>
          </a:p>
          <a:p>
            <a:pPr marL="292100" indent="0" algn="ctr">
              <a:buNone/>
            </a:pPr>
            <a:r>
              <a:rPr lang="en-PH" sz="2000" dirty="0"/>
              <a:t>To sit with </a:t>
            </a:r>
            <a:r>
              <a:rPr lang="en-PH" sz="2000" dirty="0" smtClean="0"/>
              <a:t>white </a:t>
            </a:r>
            <a:r>
              <a:rPr lang="en-PH" sz="2000" dirty="0"/>
              <a:t>folks in a </a:t>
            </a:r>
            <a:r>
              <a:rPr lang="en-PH" sz="2000" dirty="0" err="1"/>
              <a:t>meetin</a:t>
            </a:r>
            <a:r>
              <a:rPr lang="en-PH" sz="2000" dirty="0"/>
              <a:t>' </a:t>
            </a:r>
            <a:r>
              <a:rPr lang="en-PH" sz="2000" dirty="0" err="1" smtClean="0"/>
              <a:t>pleasebaeleaveit</a:t>
            </a:r>
            <a:endParaRPr lang="en-PH" sz="2000" dirty="0" smtClean="0"/>
          </a:p>
          <a:p>
            <a:pPr marL="292100" indent="0" algn="ctr">
              <a:buNone/>
            </a:pPr>
            <a:r>
              <a:rPr lang="en-PH" sz="2000" dirty="0"/>
              <a:t>But if I pop the trunk its to hand you a </a:t>
            </a:r>
            <a:r>
              <a:rPr lang="en-PH" sz="2000" dirty="0" smtClean="0"/>
              <a:t>rag</a:t>
            </a:r>
          </a:p>
          <a:p>
            <a:pPr marL="292100" indent="0" algn="ctr">
              <a:buNone/>
            </a:pPr>
            <a:r>
              <a:rPr lang="en-PH" sz="2000" dirty="0"/>
              <a:t>I had to jump in my car and call you a </a:t>
            </a:r>
            <a:r>
              <a:rPr lang="en-PH" sz="2000" dirty="0" smtClean="0"/>
              <a:t>cab</a:t>
            </a:r>
          </a:p>
          <a:p>
            <a:pPr marL="292100" indent="0" algn="ctr">
              <a:buNone/>
            </a:pPr>
            <a:r>
              <a:rPr lang="en-PH" sz="2000" dirty="0"/>
              <a:t>Least common denominator raise truth like Charlie Willy and Gramps</a:t>
            </a:r>
          </a:p>
        </p:txBody>
      </p:sp>
    </p:spTree>
    <p:extLst>
      <p:ext uri="{BB962C8B-B14F-4D97-AF65-F5344CB8AC3E}">
        <p14:creationId xmlns:p14="http://schemas.microsoft.com/office/powerpoint/2010/main" val="308938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566018"/>
            <a:ext cx="8229600" cy="857400"/>
          </a:xfrm>
        </p:spPr>
        <p:txBody>
          <a:bodyPr/>
          <a:lstStyle/>
          <a:p>
            <a:r>
              <a:rPr lang="en-PH" dirty="0" smtClean="0"/>
              <a:t>Compose Music (</a:t>
            </a:r>
            <a:r>
              <a:rPr lang="en-PH" dirty="0" err="1" smtClean="0"/>
              <a:t>Aiva</a:t>
            </a:r>
            <a:r>
              <a:rPr lang="en-PH" dirty="0" smtClean="0"/>
              <a:t>)</a:t>
            </a:r>
            <a:endParaRPr lang="en-PH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4848" y="17143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PH" dirty="0" smtClean="0"/>
              <a:t>Play Video Games.</a:t>
            </a:r>
            <a:endParaRPr lang="en-PH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5536" y="315451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PH" dirty="0" err="1" smtClean="0"/>
              <a:t>Mi.Mu</a:t>
            </a:r>
            <a:r>
              <a:rPr lang="en-PH" dirty="0" smtClean="0"/>
              <a:t>. Gloves </a:t>
            </a:r>
          </a:p>
          <a:p>
            <a:r>
              <a:rPr lang="en-PH" dirty="0" smtClean="0"/>
              <a:t>(Gesture Recognition)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557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2800" dirty="0" smtClean="0"/>
              <a:t>Google Image Captioning (94% accuracy)</a:t>
            </a:r>
            <a:endParaRPr lang="en-PH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24341" r="36599" b="17054"/>
          <a:stretch/>
        </p:blipFill>
        <p:spPr bwMode="auto">
          <a:xfrm>
            <a:off x="899592" y="928907"/>
            <a:ext cx="7091918" cy="4019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349994"/>
            <a:ext cx="8229600" cy="857400"/>
          </a:xfrm>
        </p:spPr>
        <p:txBody>
          <a:bodyPr/>
          <a:lstStyle/>
          <a:p>
            <a:r>
              <a:rPr lang="en-PH" dirty="0" smtClean="0"/>
              <a:t>Three Components of ML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616" y="1563638"/>
            <a:ext cx="6589422" cy="2677024"/>
          </a:xfrm>
        </p:spPr>
        <p:txBody>
          <a:bodyPr/>
          <a:lstStyle/>
          <a:p>
            <a:pPr marL="8064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PH" sz="2400" dirty="0" smtClean="0">
                <a:latin typeface="Montserrat" charset="0"/>
              </a:rPr>
              <a:t>Patterns exists</a:t>
            </a:r>
          </a:p>
          <a:p>
            <a:pPr marL="8064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PH" sz="2400" dirty="0" smtClean="0">
                <a:latin typeface="Montserrat" charset="0"/>
              </a:rPr>
              <a:t>Cannot express the function mathematically</a:t>
            </a:r>
          </a:p>
          <a:p>
            <a:pPr marL="8064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PH" sz="2400" dirty="0" smtClean="0">
                <a:latin typeface="Montserrat" charset="0"/>
              </a:rPr>
              <a:t>Data </a:t>
            </a:r>
            <a:r>
              <a:rPr lang="en-PH" sz="2400" dirty="0" smtClean="0">
                <a:latin typeface="Montserrat" charset="0"/>
              </a:rPr>
              <a:t>(lots </a:t>
            </a:r>
            <a:r>
              <a:rPr lang="en-PH" sz="2400" dirty="0" smtClean="0">
                <a:latin typeface="Montserrat" charset="0"/>
              </a:rPr>
              <a:t>of it!)</a:t>
            </a:r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1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achine learning Proce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b="71749"/>
          <a:stretch/>
        </p:blipFill>
        <p:spPr bwMode="auto">
          <a:xfrm>
            <a:off x="-108520" y="249493"/>
            <a:ext cx="9505056" cy="83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03" b="50000"/>
          <a:stretch/>
        </p:blipFill>
        <p:spPr bwMode="auto">
          <a:xfrm>
            <a:off x="1259632" y="951570"/>
            <a:ext cx="6408712" cy="210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7" t="7551" b="50000"/>
          <a:stretch/>
        </p:blipFill>
        <p:spPr bwMode="auto">
          <a:xfrm>
            <a:off x="2555776" y="2990406"/>
            <a:ext cx="4248472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2032996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 dirty="0" smtClean="0">
                <a:solidFill>
                  <a:schemeClr val="bg1"/>
                </a:solidFill>
                <a:latin typeface="Raleway" charset="0"/>
              </a:rPr>
              <a:t>Gathering and cleaning data</a:t>
            </a:r>
            <a:endParaRPr lang="en-PH" sz="1600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2032996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 dirty="0" smtClean="0">
                <a:solidFill>
                  <a:schemeClr val="bg1"/>
                </a:solidFill>
                <a:latin typeface="Raleway" charset="0"/>
              </a:rPr>
              <a:t>Extracting features</a:t>
            </a:r>
            <a:endParaRPr lang="en-PH" sz="1600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1923678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 dirty="0" smtClean="0">
                <a:solidFill>
                  <a:schemeClr val="bg1"/>
                </a:solidFill>
                <a:latin typeface="Raleway" charset="0"/>
              </a:rPr>
              <a:t>Model Building- Selecting the right ML algorithm</a:t>
            </a:r>
            <a:endParaRPr lang="en-PH" sz="1600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7784" y="3723878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 dirty="0" smtClean="0">
                <a:solidFill>
                  <a:schemeClr val="bg1"/>
                </a:solidFill>
                <a:latin typeface="Raleway" charset="0"/>
              </a:rPr>
              <a:t>Prediction and Evaluation</a:t>
            </a:r>
            <a:endParaRPr lang="en-PH" sz="1600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48064" y="3723878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 dirty="0" smtClean="0">
                <a:solidFill>
                  <a:schemeClr val="bg1"/>
                </a:solidFill>
                <a:latin typeface="Raleway" charset="0"/>
              </a:rPr>
              <a:t>Present Results</a:t>
            </a:r>
            <a:endParaRPr lang="en-PH" sz="1600" dirty="0">
              <a:solidFill>
                <a:schemeClr val="bg1"/>
              </a:solidFill>
              <a:latin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1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Dataset: Heart Disease</a:t>
            </a:r>
            <a:endParaRPr lang="en-PH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6254"/>
              </p:ext>
            </p:extLst>
          </p:nvPr>
        </p:nvGraphicFramePr>
        <p:xfrm>
          <a:off x="911462" y="1852056"/>
          <a:ext cx="7848872" cy="256381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71317"/>
                <a:gridCol w="1300891"/>
                <a:gridCol w="720080"/>
                <a:gridCol w="843551"/>
                <a:gridCol w="925033"/>
                <a:gridCol w="895712"/>
                <a:gridCol w="1512168"/>
                <a:gridCol w="1080120"/>
              </a:tblGrid>
              <a:tr h="432047"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ID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Name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Age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Weight (kg)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Exercise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Smoker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Family History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Risk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</a:tr>
              <a:tr h="300272"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1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Maria</a:t>
                      </a:r>
                      <a:r>
                        <a:rPr lang="en-PH" sz="1400" baseline="0" dirty="0" smtClean="0">
                          <a:latin typeface="Raleway" charset="0"/>
                        </a:rPr>
                        <a:t> Lopez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24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55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Daily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False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False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Low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</a:tr>
              <a:tr h="318236"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2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Jack Daniel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55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75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Rarely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True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True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High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</a:tr>
              <a:tr h="318236"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3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Marie Clare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21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smtClean="0">
                          <a:latin typeface="Raleway" charset="0"/>
                        </a:rPr>
                        <a:t>53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baseline="0" dirty="0" smtClean="0">
                          <a:latin typeface="Raleway" charset="0"/>
                        </a:rPr>
                        <a:t>Weekly  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False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False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Low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</a:tr>
              <a:tr h="318236"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4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Alan</a:t>
                      </a:r>
                      <a:r>
                        <a:rPr lang="en-PH" sz="1400" baseline="0" dirty="0" smtClean="0">
                          <a:latin typeface="Raleway" charset="0"/>
                        </a:rPr>
                        <a:t> Turin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31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60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Daily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True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True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High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5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John</a:t>
                      </a:r>
                      <a:r>
                        <a:rPr lang="en-PH" sz="1400" baseline="0" dirty="0" smtClean="0">
                          <a:latin typeface="Raleway" charset="0"/>
                        </a:rPr>
                        <a:t> Newman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35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55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Weekly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False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False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Low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</a:tr>
              <a:tr h="318236"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6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err="1" smtClean="0">
                          <a:latin typeface="Raleway" charset="0"/>
                        </a:rPr>
                        <a:t>Lina</a:t>
                      </a:r>
                      <a:r>
                        <a:rPr lang="en-PH" sz="1400" baseline="0" dirty="0" smtClean="0">
                          <a:latin typeface="Raleway" charset="0"/>
                        </a:rPr>
                        <a:t> Corazon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42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80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Rarely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False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True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400" dirty="0" smtClean="0">
                          <a:latin typeface="Raleway" charset="0"/>
                        </a:rPr>
                        <a:t>High</a:t>
                      </a:r>
                      <a:endParaRPr lang="en-PH" sz="1400" dirty="0">
                        <a:latin typeface="Raleway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 rot="5400000">
            <a:off x="5952022" y="3651870"/>
            <a:ext cx="216024" cy="1512168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ight Brace 8"/>
          <p:cNvSpPr/>
          <p:nvPr/>
        </p:nvSpPr>
        <p:spPr>
          <a:xfrm rot="5400000">
            <a:off x="3323730" y="3759882"/>
            <a:ext cx="216024" cy="1296144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27886" y="4299942"/>
            <a:ext cx="0" cy="37804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3366" y="456997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Binary</a:t>
            </a:r>
            <a:endParaRPr lang="en-PH" sz="1800" dirty="0">
              <a:latin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3670" y="4569972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Numerical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23831" y="465069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Nominal</a:t>
            </a:r>
            <a:endParaRPr lang="en-PH" sz="1800" dirty="0">
              <a:latin typeface="Montserrat" charset="0"/>
            </a:endParaRPr>
          </a:p>
        </p:txBody>
      </p:sp>
      <p:sp>
        <p:nvSpPr>
          <p:cNvPr id="12" name="Right Brace 11"/>
          <p:cNvSpPr/>
          <p:nvPr/>
        </p:nvSpPr>
        <p:spPr>
          <a:xfrm rot="16200000">
            <a:off x="4932676" y="-613967"/>
            <a:ext cx="270030" cy="4625242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/>
          <p:cNvSpPr/>
          <p:nvPr/>
        </p:nvSpPr>
        <p:spPr>
          <a:xfrm>
            <a:off x="7524328" y="1734656"/>
            <a:ext cx="1080120" cy="2673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/>
          <p:cNvSpPr txBox="1"/>
          <p:nvPr/>
        </p:nvSpPr>
        <p:spPr>
          <a:xfrm>
            <a:off x="3779912" y="1203598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 smtClean="0">
                <a:latin typeface="Montserrat" charset="0"/>
              </a:rPr>
              <a:t>Features/ Attributes</a:t>
            </a:r>
            <a:endParaRPr lang="en-PH" sz="2000" dirty="0">
              <a:latin typeface="Montserra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08304" y="75277"/>
            <a:ext cx="1488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 smtClean="0">
                <a:latin typeface="Montserrat" charset="0"/>
              </a:rPr>
              <a:t>Class/ Label/ Target attribute</a:t>
            </a:r>
            <a:endParaRPr lang="en-PH" sz="1800" dirty="0">
              <a:latin typeface="Montserrat" charset="0"/>
            </a:endParaRPr>
          </a:p>
        </p:txBody>
      </p:sp>
      <p:cxnSp>
        <p:nvCxnSpPr>
          <p:cNvPr id="21" name="Straight Arrow Connector 20"/>
          <p:cNvCxnSpPr>
            <a:stCxn id="15" idx="0"/>
          </p:cNvCxnSpPr>
          <p:nvPr/>
        </p:nvCxnSpPr>
        <p:spPr>
          <a:xfrm flipV="1">
            <a:off x="8064388" y="1330912"/>
            <a:ext cx="0" cy="4037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/>
          <p:cNvSpPr/>
          <p:nvPr/>
        </p:nvSpPr>
        <p:spPr>
          <a:xfrm flipH="1">
            <a:off x="611560" y="2301720"/>
            <a:ext cx="311224" cy="1944216"/>
          </a:xfrm>
          <a:prstGeom prst="rightBrace">
            <a:avLst>
              <a:gd name="adj1" fmla="val 8333"/>
              <a:gd name="adj2" fmla="val 48797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936778" y="3045859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 smtClean="0">
                <a:latin typeface="Montserrat" charset="0"/>
              </a:rPr>
              <a:t>Examples/instances</a:t>
            </a:r>
            <a:endParaRPr lang="en-PH" sz="20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58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3" grpId="0"/>
      <p:bldP spid="14" grpId="0"/>
      <p:bldP spid="12" grpId="0" animBg="1"/>
      <p:bldP spid="15" grpId="0" animBg="1"/>
      <p:bldP spid="16" grpId="0"/>
      <p:bldP spid="18" grpId="0"/>
      <p:bldP spid="22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1" t="19260" r="15926" b="8477"/>
          <a:stretch/>
        </p:blipFill>
        <p:spPr bwMode="auto">
          <a:xfrm>
            <a:off x="1619672" y="915566"/>
            <a:ext cx="571465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ML Algorithms</a:t>
            </a:r>
            <a:endParaRPr lang="en-PH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4515966"/>
            <a:ext cx="7419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 smtClean="0">
                <a:latin typeface="Montserrat" charset="0"/>
              </a:rPr>
              <a:t>** For now we’ll treat these ML algorithms as a “black box”</a:t>
            </a:r>
            <a:endParaRPr lang="en-PH" sz="20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5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72" y="123478"/>
            <a:ext cx="8229600" cy="857400"/>
          </a:xfrm>
        </p:spPr>
        <p:txBody>
          <a:bodyPr/>
          <a:lstStyle/>
          <a:p>
            <a:pPr algn="l"/>
            <a:r>
              <a:rPr lang="en-PH" sz="2800" dirty="0" smtClean="0"/>
              <a:t>Exercise: Iris Plant Classification</a:t>
            </a:r>
            <a:endParaRPr lang="en-PH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1419622"/>
            <a:ext cx="8283600" cy="5467334"/>
          </a:xfrm>
        </p:spPr>
        <p:txBody>
          <a:bodyPr/>
          <a:lstStyle/>
          <a:p>
            <a:pPr marL="355600" indent="-35560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 Each iris plant has 4 features/attributes:</a:t>
            </a:r>
          </a:p>
          <a:p>
            <a:pPr marL="723900" indent="-45720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Sepal Length</a:t>
            </a:r>
          </a:p>
          <a:p>
            <a:pPr marL="723900" indent="-45720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Sepal Width</a:t>
            </a:r>
          </a:p>
          <a:p>
            <a:pPr marL="723900" indent="-45720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Petal Length</a:t>
            </a:r>
          </a:p>
          <a:p>
            <a:pPr marL="723900" indent="-457200">
              <a:spcBef>
                <a:spcPts val="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Petal Width </a:t>
            </a:r>
          </a:p>
          <a:p>
            <a:pPr marL="355600" indent="-35560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Classify iris plants into 3 species:</a:t>
            </a:r>
          </a:p>
          <a:p>
            <a:pPr marL="723900" indent="-45720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r>
              <a:rPr lang="en-PH" sz="1800" dirty="0">
                <a:solidFill>
                  <a:schemeClr val="tx1"/>
                </a:solidFill>
                <a:latin typeface="Montserrat" charset="0"/>
              </a:rPr>
              <a:t>Iris </a:t>
            </a:r>
            <a:r>
              <a:rPr lang="en-PH" sz="1800" dirty="0" err="1">
                <a:solidFill>
                  <a:schemeClr val="tx1"/>
                </a:solidFill>
                <a:latin typeface="Montserrat" charset="0"/>
              </a:rPr>
              <a:t>Setosa</a:t>
            </a:r>
            <a:r>
              <a:rPr lang="en-PH" sz="1800" dirty="0">
                <a:solidFill>
                  <a:schemeClr val="tx1"/>
                </a:solidFill>
                <a:latin typeface="Montserrat" charset="0"/>
              </a:rPr>
              <a:t> </a:t>
            </a:r>
          </a:p>
          <a:p>
            <a:pPr marL="723900" indent="-45720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r>
              <a:rPr lang="en-PH" sz="1800" dirty="0">
                <a:solidFill>
                  <a:schemeClr val="tx1"/>
                </a:solidFill>
                <a:latin typeface="Montserrat" charset="0"/>
              </a:rPr>
              <a:t>Iris </a:t>
            </a:r>
            <a:r>
              <a:rPr lang="en-PH" sz="1800" dirty="0" err="1">
                <a:solidFill>
                  <a:schemeClr val="tx1"/>
                </a:solidFill>
                <a:latin typeface="Montserrat" charset="0"/>
              </a:rPr>
              <a:t>Versicolour</a:t>
            </a:r>
            <a:r>
              <a:rPr lang="en-PH" sz="1800" dirty="0">
                <a:solidFill>
                  <a:schemeClr val="tx1"/>
                </a:solidFill>
                <a:latin typeface="Montserrat" charset="0"/>
              </a:rPr>
              <a:t> </a:t>
            </a:r>
            <a:endParaRPr lang="en-PH" sz="1800" dirty="0" smtClean="0">
              <a:solidFill>
                <a:schemeClr val="tx1"/>
              </a:solidFill>
              <a:latin typeface="Montserrat" charset="0"/>
            </a:endParaRPr>
          </a:p>
          <a:p>
            <a:pPr marL="723900" indent="-45720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r>
              <a:rPr lang="en-PH" sz="1800" dirty="0">
                <a:solidFill>
                  <a:schemeClr val="tx1"/>
                </a:solidFill>
                <a:latin typeface="Montserrat" charset="0"/>
              </a:rPr>
              <a:t>Iris </a:t>
            </a:r>
            <a:r>
              <a:rPr lang="en-PH" sz="1800" dirty="0" err="1">
                <a:solidFill>
                  <a:schemeClr val="tx1"/>
                </a:solidFill>
                <a:latin typeface="Montserrat" charset="0"/>
              </a:rPr>
              <a:t>Virginica</a:t>
            </a:r>
            <a:endParaRPr lang="en-PH" sz="1800" dirty="0" smtClean="0">
              <a:solidFill>
                <a:schemeClr val="tx1"/>
              </a:solidFill>
              <a:latin typeface="Montserrat" charset="0"/>
            </a:endParaRPr>
          </a:p>
          <a:p>
            <a:pPr marL="355600" indent="-35560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endParaRPr lang="en-PH" sz="1800" dirty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10242" name="Picture 2" descr="Image result for iris sep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1995686"/>
            <a:ext cx="3312367" cy="259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11560" y="923076"/>
            <a:ext cx="7920880" cy="43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55600" indent="-355600">
              <a:spcAft>
                <a:spcPts val="1200"/>
              </a:spcAft>
              <a:buFont typeface="Courier New" pitchFamily="49" charset="0"/>
              <a:buChar char="o"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Download the dataset at: </a:t>
            </a:r>
            <a:r>
              <a:rPr lang="en-PH" sz="1800" dirty="0" smtClean="0">
                <a:solidFill>
                  <a:schemeClr val="tx1"/>
                </a:solidFill>
                <a:latin typeface="Montserrat" charset="0"/>
                <a:hlinkClick r:id="rId3"/>
              </a:rPr>
              <a:t>http</a:t>
            </a:r>
            <a:r>
              <a:rPr lang="en-PH" sz="1800" dirty="0">
                <a:solidFill>
                  <a:schemeClr val="tx1"/>
                </a:solidFill>
                <a:latin typeface="Montserrat" charset="0"/>
                <a:hlinkClick r:id="rId3"/>
              </a:rPr>
              <a:t>://</a:t>
            </a:r>
            <a:r>
              <a:rPr lang="en-PH" sz="1800" dirty="0" smtClean="0">
                <a:solidFill>
                  <a:schemeClr val="tx1"/>
                </a:solidFill>
                <a:latin typeface="Montserrat" charset="0"/>
                <a:hlinkClick r:id="rId3"/>
              </a:rPr>
              <a:t>bit.ly/2phqFfT</a:t>
            </a:r>
            <a:endParaRPr lang="en-PH" sz="1800" dirty="0">
              <a:solidFill>
                <a:schemeClr val="tx1"/>
              </a:solidFill>
              <a:latin typeface="Montserrat" charset="0"/>
            </a:endParaRPr>
          </a:p>
          <a:p>
            <a:pPr marL="647700" indent="-285750">
              <a:spcAft>
                <a:spcPts val="1200"/>
              </a:spcAft>
              <a:buFont typeface="Courier New" pitchFamily="49" charset="0"/>
              <a:buChar char="o"/>
            </a:pPr>
            <a:endParaRPr lang="en-PH" sz="1800" dirty="0" smtClean="0">
              <a:solidFill>
                <a:schemeClr val="tx1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-1764704" y="41151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2"/>
                </a:solidFill>
                <a:latin typeface="Montserrat" charset="0"/>
              </a:rPr>
              <a:t>Let’s get started…</a:t>
            </a:r>
            <a:endParaRPr lang="en" sz="2800" dirty="0">
              <a:solidFill>
                <a:schemeClr val="bg2"/>
              </a:solidFill>
              <a:latin typeface="Montserrat" charset="0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95536" y="1484934"/>
            <a:ext cx="7992888" cy="10801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lvl="0" indent="-457200" rtl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" sz="2000" dirty="0" smtClean="0">
                <a:solidFill>
                  <a:schemeClr val="bg2"/>
                </a:solidFill>
                <a:latin typeface="Montserrat" charset="0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Install Anaconda (Python)</a:t>
            </a:r>
          </a:p>
          <a:p>
            <a:pPr marL="757238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Why Anaconda? It’s prepackaged with many scientific libraries  (scipy, numpy, scikit-learn, matplotlib)</a:t>
            </a:r>
          </a:p>
        </p:txBody>
      </p:sp>
      <p:sp>
        <p:nvSpPr>
          <p:cNvPr id="4" name="Shape 112"/>
          <p:cNvSpPr txBox="1">
            <a:spLocks/>
          </p:cNvSpPr>
          <p:nvPr/>
        </p:nvSpPr>
        <p:spPr>
          <a:xfrm>
            <a:off x="395536" y="2853086"/>
            <a:ext cx="7926772" cy="1080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85800" indent="-457200">
              <a:spcAft>
                <a:spcPts val="600"/>
              </a:spcAft>
              <a:buFont typeface="+mj-lt"/>
              <a:buAutoNum type="arabicPeriod" startAt="2"/>
            </a:pP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 Run a simple ‘Hello World!’</a:t>
            </a:r>
          </a:p>
          <a:p>
            <a:pPr marL="893763" indent="-350838"/>
            <a:r>
              <a:rPr lang="e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Create a Python file containing:  </a:t>
            </a:r>
            <a:r>
              <a:rPr lang="e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  <a:cs typeface="Courier New" pitchFamily="49" charset="0"/>
              </a:rPr>
              <a:t>print(“Hello World”)</a:t>
            </a:r>
          </a:p>
          <a:p>
            <a:pPr marL="893763" indent="-350838">
              <a:spcAft>
                <a:spcPts val="1200"/>
              </a:spcAft>
            </a:pPr>
            <a:r>
              <a:rPr lang="e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Run it in the Anaconda terminal. </a:t>
            </a:r>
          </a:p>
        </p:txBody>
      </p:sp>
    </p:spTree>
    <p:extLst>
      <p:ext uri="{BB962C8B-B14F-4D97-AF65-F5344CB8AC3E}">
        <p14:creationId xmlns:p14="http://schemas.microsoft.com/office/powerpoint/2010/main" val="16601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e 12"/>
          <p:cNvSpPr/>
          <p:nvPr/>
        </p:nvSpPr>
        <p:spPr>
          <a:xfrm>
            <a:off x="6084168" y="1510215"/>
            <a:ext cx="324353" cy="34145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Shape 112"/>
          <p:cNvSpPr txBox="1">
            <a:spLocks/>
          </p:cNvSpPr>
          <p:nvPr/>
        </p:nvSpPr>
        <p:spPr>
          <a:xfrm>
            <a:off x="395536" y="843558"/>
            <a:ext cx="7926772" cy="7560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85800" indent="-457200">
              <a:spcAft>
                <a:spcPts val="1200"/>
              </a:spcAft>
              <a:buFont typeface="+mj-lt"/>
              <a:buAutoNum type="arabicPeriod" startAt="3"/>
            </a:pP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 Import libraries</a:t>
            </a:r>
            <a:endParaRPr lang="en" sz="1600" dirty="0" smtClean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6084168" y="2643759"/>
            <a:ext cx="432048" cy="792088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/>
          <p:cNvSpPr txBox="1"/>
          <p:nvPr/>
        </p:nvSpPr>
        <p:spPr>
          <a:xfrm>
            <a:off x="6372198" y="1400459"/>
            <a:ext cx="2448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latin typeface="Montserrat" charset="0"/>
              </a:rPr>
              <a:t>Data analysis, scientific computing tools </a:t>
            </a:r>
            <a:endParaRPr lang="en-PH" dirty="0">
              <a:latin typeface="Montserra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0232" y="2787775"/>
            <a:ext cx="1835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latin typeface="Montserrat" charset="0"/>
              </a:rPr>
              <a:t>Machine learning algorithms</a:t>
            </a:r>
            <a:endParaRPr lang="en-PH" dirty="0">
              <a:latin typeface="Montserrat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10543" r="60065" b="63270"/>
          <a:stretch/>
        </p:blipFill>
        <p:spPr bwMode="auto">
          <a:xfrm>
            <a:off x="1043608" y="1484191"/>
            <a:ext cx="5040560" cy="202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ight Brace 13"/>
          <p:cNvSpPr/>
          <p:nvPr/>
        </p:nvSpPr>
        <p:spPr>
          <a:xfrm>
            <a:off x="6084169" y="2014271"/>
            <a:ext cx="324353" cy="341456"/>
          </a:xfrm>
          <a:prstGeom prst="rightBrac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/>
          <p:cNvSpPr txBox="1"/>
          <p:nvPr/>
        </p:nvSpPr>
        <p:spPr>
          <a:xfrm>
            <a:off x="6300192" y="2067695"/>
            <a:ext cx="244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latin typeface="Montserrat" charset="0"/>
              </a:rPr>
              <a:t>Data visualization</a:t>
            </a:r>
            <a:endParaRPr lang="en-PH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t="2524" r="47807" b="2516"/>
          <a:stretch/>
        </p:blipFill>
        <p:spPr>
          <a:xfrm>
            <a:off x="-51900" y="0"/>
            <a:ext cx="35792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 descr="WWCLOGOMANILA-Rect.png"/>
          <p:cNvPicPr preferRelativeResize="0"/>
          <p:nvPr/>
        </p:nvPicPr>
        <p:blipFill rotWithShape="1">
          <a:blip r:embed="rId4">
            <a:alphaModFix/>
          </a:blip>
          <a:srcRect t="2280" b="2280"/>
          <a:stretch/>
        </p:blipFill>
        <p:spPr>
          <a:xfrm>
            <a:off x="4086775" y="392125"/>
            <a:ext cx="43599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162975" y="3074875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AND AI </a:t>
            </a:r>
            <a:r>
              <a:rPr lang="en" sz="2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STUDY GROUP</a:t>
            </a:r>
          </a:p>
          <a:p>
            <a:pPr lvl="0" algn="ctr">
              <a:spcBef>
                <a:spcPts val="0"/>
              </a:spcBef>
              <a:buNone/>
            </a:pPr>
            <a:endParaRPr sz="2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12"/>
          <p:cNvSpPr txBox="1">
            <a:spLocks/>
          </p:cNvSpPr>
          <p:nvPr/>
        </p:nvSpPr>
        <p:spPr>
          <a:xfrm>
            <a:off x="323528" y="2363276"/>
            <a:ext cx="7926772" cy="540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719138" indent="-363538">
              <a:spcAft>
                <a:spcPts val="1200"/>
              </a:spcAft>
              <a:buFont typeface="+mj-lt"/>
              <a:buAutoNum type="arabicPeriod" startAt="5"/>
            </a:pP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It’s always a good idea to inspect your data.</a:t>
            </a:r>
            <a:endParaRPr lang="en" sz="1600" dirty="0" smtClean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" t="45271" r="77123" b="51051"/>
          <a:stretch/>
        </p:blipFill>
        <p:spPr bwMode="auto">
          <a:xfrm>
            <a:off x="1136590" y="2982312"/>
            <a:ext cx="2427298" cy="25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48393" r="75014" b="48147"/>
          <a:stretch/>
        </p:blipFill>
        <p:spPr bwMode="auto">
          <a:xfrm>
            <a:off x="1115615" y="3460524"/>
            <a:ext cx="2520281" cy="24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51815" r="61046" b="44725"/>
          <a:stretch/>
        </p:blipFill>
        <p:spPr bwMode="auto">
          <a:xfrm>
            <a:off x="1115615" y="3954420"/>
            <a:ext cx="4536506" cy="24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355976" y="2931790"/>
            <a:ext cx="382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Check dimensions of the </a:t>
            </a:r>
            <a:r>
              <a:rPr lang="en-PH" sz="1600" dirty="0" err="1">
                <a:latin typeface="Montserrat" charset="0"/>
              </a:rPr>
              <a:t>D</a:t>
            </a:r>
            <a:r>
              <a:rPr lang="en-PH" sz="1600" dirty="0" err="1" smtClean="0">
                <a:latin typeface="Montserrat" charset="0"/>
              </a:rPr>
              <a:t>ataframe</a:t>
            </a:r>
            <a:endParaRPr lang="en-PH" sz="1600" dirty="0" smtClean="0">
              <a:latin typeface="Montserra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55976" y="3414360"/>
            <a:ext cx="308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Inspect the first 10 instances.</a:t>
            </a:r>
            <a:endParaRPr lang="en-PH" sz="1600" dirty="0">
              <a:latin typeface="Montserra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3608" y="4393436"/>
            <a:ext cx="6963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Class distribution: the number of instances belonging to each class.</a:t>
            </a:r>
            <a:endParaRPr lang="en-PH" sz="1600" dirty="0">
              <a:latin typeface="Montserrat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" t="29381" r="64247" b="64479"/>
          <a:stretch/>
        </p:blipFill>
        <p:spPr bwMode="auto">
          <a:xfrm>
            <a:off x="1042641" y="1113587"/>
            <a:ext cx="4721271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Shape 112"/>
          <p:cNvSpPr txBox="1">
            <a:spLocks/>
          </p:cNvSpPr>
          <p:nvPr/>
        </p:nvSpPr>
        <p:spPr>
          <a:xfrm>
            <a:off x="300169" y="555526"/>
            <a:ext cx="7926772" cy="540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85800" indent="-330200">
              <a:spcAft>
                <a:spcPts val="1200"/>
              </a:spcAft>
              <a:buFont typeface="+mj-lt"/>
              <a:buAutoNum type="arabicPeriod" startAt="4"/>
            </a:pP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Load data.</a:t>
            </a:r>
          </a:p>
          <a:p>
            <a:pPr marL="541337">
              <a:spcAft>
                <a:spcPts val="1200"/>
              </a:spcAft>
              <a:buNone/>
            </a:pPr>
            <a:endParaRPr lang="en" sz="1600" dirty="0" smtClean="0">
              <a:solidFill>
                <a:schemeClr val="tx1"/>
              </a:solidFill>
              <a:latin typeface="Montserrat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844433" y="1698943"/>
            <a:ext cx="1008112" cy="216024"/>
          </a:xfrm>
          <a:prstGeom prst="bentConnector3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92111" y="1779662"/>
            <a:ext cx="3344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Reads the data as a </a:t>
            </a:r>
            <a:r>
              <a:rPr lang="en-PH" sz="1600" dirty="0" err="1" smtClean="0">
                <a:latin typeface="Montserrat" charset="0"/>
              </a:rPr>
              <a:t>Dataframe</a:t>
            </a:r>
            <a:r>
              <a:rPr lang="en-PH" sz="1600" dirty="0" smtClean="0">
                <a:latin typeface="Montserrat" charset="0"/>
              </a:rPr>
              <a:t> </a:t>
            </a:r>
            <a:endParaRPr lang="en-PH" sz="1600" dirty="0">
              <a:latin typeface="Montserrat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527884" y="825555"/>
            <a:ext cx="0" cy="43204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87824" y="195486"/>
            <a:ext cx="384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 smtClean="0">
                <a:solidFill>
                  <a:schemeClr val="tx1"/>
                </a:solidFill>
                <a:latin typeface="Montserrat" charset="0"/>
              </a:rPr>
              <a:t>Specify that the first row of the dataset consists of the headers</a:t>
            </a:r>
            <a:endParaRPr lang="en-PH" sz="1600" dirty="0">
              <a:solidFill>
                <a:schemeClr val="tx1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1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2"/>
          <p:cNvSpPr txBox="1">
            <a:spLocks/>
          </p:cNvSpPr>
          <p:nvPr/>
        </p:nvSpPr>
        <p:spPr>
          <a:xfrm>
            <a:off x="323528" y="501520"/>
            <a:ext cx="7926772" cy="7020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85800" indent="-328613">
              <a:spcAft>
                <a:spcPts val="1200"/>
              </a:spcAft>
              <a:buFont typeface="+mj-lt"/>
              <a:buAutoNum type="arabicPeriod" startAt="5"/>
              <a:tabLst>
                <a:tab pos="628650" algn="l"/>
              </a:tabLst>
            </a:pPr>
            <a:r>
              <a:rPr lang="en" sz="2000" dirty="0">
                <a:solidFill>
                  <a:schemeClr val="tx1"/>
                </a:solidFill>
                <a:latin typeface="Montserrat" charset="0"/>
              </a:rPr>
              <a:t>Extract attributes and </a:t>
            </a: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class labels</a:t>
            </a:r>
            <a:endParaRPr lang="en" sz="1600" dirty="0">
              <a:solidFill>
                <a:schemeClr val="tx1"/>
              </a:solidFill>
              <a:latin typeface="Montserra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485132"/>
              </p:ext>
            </p:extLst>
          </p:nvPr>
        </p:nvGraphicFramePr>
        <p:xfrm>
          <a:off x="323528" y="1812838"/>
          <a:ext cx="7992888" cy="2115352"/>
        </p:xfrm>
        <a:graphic>
          <a:graphicData uri="http://schemas.openxmlformats.org/drawingml/2006/table">
            <a:tbl>
              <a:tblPr firstRow="1" bandRow="1"/>
              <a:tblGrid>
                <a:gridCol w="1332148"/>
                <a:gridCol w="1332148"/>
                <a:gridCol w="1332148"/>
                <a:gridCol w="1332148"/>
                <a:gridCol w="1332148"/>
                <a:gridCol w="1332148"/>
              </a:tblGrid>
              <a:tr h="378808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Index</a:t>
                      </a:r>
                      <a:endParaRPr lang="en-PH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2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4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9847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[headers]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Sepal Length</a:t>
                      </a:r>
                      <a:endParaRPr lang="en-PH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Sepal Width</a:t>
                      </a:r>
                      <a:endParaRPr lang="en-PH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Petal Length</a:t>
                      </a:r>
                      <a:endParaRPr lang="en-PH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Petal Width</a:t>
                      </a:r>
                      <a:endParaRPr lang="en-PH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Species</a:t>
                      </a:r>
                    </a:p>
                  </a:txBody>
                  <a:tcPr marL="6350" marR="6350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5.1</a:t>
                      </a: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3.5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1.4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0.2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Iris-</a:t>
                      </a:r>
                      <a:r>
                        <a:rPr lang="en-P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setosa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/>
                </a:tc>
              </a:tr>
              <a:tr h="210503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4.9</a:t>
                      </a: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1.4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0.2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Iris-</a:t>
                      </a:r>
                      <a:r>
                        <a:rPr lang="en-P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setosa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/>
                </a:tc>
              </a:tr>
              <a:tr h="210503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2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4.7</a:t>
                      </a: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3.2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1.3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0.2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Iris-</a:t>
                      </a:r>
                      <a:r>
                        <a:rPr lang="en-P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setosa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/>
                </a:tc>
              </a:tr>
              <a:tr h="315444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...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/>
                </a:tc>
              </a:tr>
              <a:tr h="315444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149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5.9</a:t>
                      </a: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5.1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1.8</a:t>
                      </a:r>
                    </a:p>
                  </a:txBody>
                  <a:tcPr marL="6350" marR="6350" marT="4763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Iris-</a:t>
                      </a:r>
                      <a:r>
                        <a:rPr lang="en-P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virginica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00326" y="1059582"/>
            <a:ext cx="31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Extract features/attributes of data instances</a:t>
            </a:r>
            <a:endParaRPr lang="en-PH" sz="1600" dirty="0">
              <a:latin typeface="Montserrat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54729" r="68256" b="38449"/>
          <a:stretch/>
        </p:blipFill>
        <p:spPr bwMode="auto">
          <a:xfrm>
            <a:off x="1115616" y="1131590"/>
            <a:ext cx="3960440" cy="516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148064" y="1275606"/>
            <a:ext cx="50405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6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54729" r="68256" b="38449"/>
          <a:stretch/>
        </p:blipFill>
        <p:spPr bwMode="auto">
          <a:xfrm>
            <a:off x="1115616" y="1131590"/>
            <a:ext cx="3960440" cy="516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625776"/>
              </p:ext>
            </p:extLst>
          </p:nvPr>
        </p:nvGraphicFramePr>
        <p:xfrm>
          <a:off x="323528" y="1812838"/>
          <a:ext cx="7992888" cy="2115352"/>
        </p:xfrm>
        <a:graphic>
          <a:graphicData uri="http://schemas.openxmlformats.org/drawingml/2006/table">
            <a:tbl>
              <a:tblPr firstRow="1" bandRow="1"/>
              <a:tblGrid>
                <a:gridCol w="1332148"/>
                <a:gridCol w="1332148"/>
                <a:gridCol w="1332148"/>
                <a:gridCol w="1332148"/>
                <a:gridCol w="1332148"/>
                <a:gridCol w="1332148"/>
              </a:tblGrid>
              <a:tr h="378808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Index</a:t>
                      </a:r>
                      <a:endParaRPr lang="en-PH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2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4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9847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[headers]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Sepal Length</a:t>
                      </a:r>
                      <a:endParaRPr lang="en-PH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Sepal Width</a:t>
                      </a:r>
                      <a:endParaRPr lang="en-PH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Petal Length</a:t>
                      </a:r>
                      <a:endParaRPr lang="en-PH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Petal Width</a:t>
                      </a:r>
                      <a:endParaRPr lang="en-PH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Species</a:t>
                      </a:r>
                    </a:p>
                  </a:txBody>
                  <a:tcPr marL="6350" marR="6350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5.1</a:t>
                      </a: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3.5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1.4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0.2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Iris-</a:t>
                      </a:r>
                      <a:r>
                        <a:rPr lang="en-P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setosa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solidFill>
                      <a:srgbClr val="00B0F0"/>
                    </a:solidFill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4.9</a:t>
                      </a: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1.4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0.2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Iris-</a:t>
                      </a:r>
                      <a:r>
                        <a:rPr lang="en-P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setosa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solidFill>
                      <a:srgbClr val="00B0F0"/>
                    </a:solidFill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2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4.7</a:t>
                      </a: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3.2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1.3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0.2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Iris-</a:t>
                      </a:r>
                      <a:r>
                        <a:rPr lang="en-P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setosa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solidFill>
                      <a:srgbClr val="00B0F0"/>
                    </a:solidFill>
                  </a:tcPr>
                </a:tc>
              </a:tr>
              <a:tr h="315444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...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…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solidFill>
                      <a:srgbClr val="00B0F0"/>
                    </a:solidFill>
                  </a:tcPr>
                </a:tc>
              </a:tr>
              <a:tr h="315444">
                <a:tc>
                  <a:txBody>
                    <a:bodyPr/>
                    <a:lstStyle/>
                    <a:p>
                      <a:pPr algn="ctr" fontAlgn="b"/>
                      <a:r>
                        <a:rPr lang="en-P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151</a:t>
                      </a:r>
                      <a:endParaRPr lang="en-PH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5.9</a:t>
                      </a:r>
                    </a:p>
                  </a:txBody>
                  <a:tcPr marL="6350" marR="6350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3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5.1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1.8</a:t>
                      </a:r>
                    </a:p>
                  </a:txBody>
                  <a:tcPr marL="6350" marR="6350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Iris-</a:t>
                      </a:r>
                      <a:r>
                        <a:rPr lang="en-P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charset="0"/>
                        </a:rPr>
                        <a:t>virginica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charset="0"/>
                      </a:endParaRPr>
                    </a:p>
                  </a:txBody>
                  <a:tcPr marL="6350" marR="6350" marT="4763" marB="0" anchor="b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52120" y="1275606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Extract classes/labels of instances</a:t>
            </a:r>
            <a:endParaRPr lang="en-PH" sz="1600" dirty="0">
              <a:latin typeface="Montserrat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12060" y="1542808"/>
            <a:ext cx="504056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12"/>
          <p:cNvSpPr txBox="1">
            <a:spLocks/>
          </p:cNvSpPr>
          <p:nvPr/>
        </p:nvSpPr>
        <p:spPr>
          <a:xfrm>
            <a:off x="323528" y="501520"/>
            <a:ext cx="7926772" cy="7020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85800" indent="-328613">
              <a:spcAft>
                <a:spcPts val="1200"/>
              </a:spcAft>
              <a:buFont typeface="+mj-lt"/>
              <a:buAutoNum type="arabicPeriod" startAt="5"/>
              <a:tabLst>
                <a:tab pos="628650" algn="l"/>
              </a:tabLst>
            </a:pPr>
            <a:r>
              <a:rPr lang="en" sz="2000" dirty="0">
                <a:solidFill>
                  <a:schemeClr val="tx1"/>
                </a:solidFill>
                <a:latin typeface="Montserrat" charset="0"/>
              </a:rPr>
              <a:t>Extract attributes and </a:t>
            </a: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class labels</a:t>
            </a:r>
            <a:endParaRPr lang="en" sz="1600" dirty="0">
              <a:solidFill>
                <a:schemeClr val="tx1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43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123478"/>
            <a:ext cx="8229600" cy="857400"/>
          </a:xfrm>
        </p:spPr>
        <p:txBody>
          <a:bodyPr/>
          <a:lstStyle/>
          <a:p>
            <a:r>
              <a:rPr lang="en-PH" sz="2800" dirty="0" smtClean="0">
                <a:solidFill>
                  <a:schemeClr val="tx1"/>
                </a:solidFill>
                <a:latin typeface="Montserrat" charset="0"/>
              </a:rPr>
              <a:t>2 Phases of Supervised Learning </a:t>
            </a:r>
            <a:endParaRPr lang="en-PH" sz="2800" dirty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3074" name="Picture 2" descr="../images/supervised-classification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1090991"/>
            <a:ext cx="6120679" cy="30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75656" y="2427734"/>
            <a:ext cx="10744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H" sz="1200" b="1" dirty="0" smtClean="0">
                <a:solidFill>
                  <a:srgbClr val="3C7D88"/>
                </a:solidFill>
                <a:latin typeface="Raleway" charset="0"/>
              </a:rPr>
              <a:t>Training set</a:t>
            </a:r>
            <a:endParaRPr lang="en-PH" sz="1200" b="1" dirty="0">
              <a:solidFill>
                <a:srgbClr val="3C7D88"/>
              </a:solidFill>
              <a:latin typeface="Ralewa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3662903"/>
            <a:ext cx="76495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PH" sz="1200" b="1" dirty="0" smtClean="0">
                <a:solidFill>
                  <a:srgbClr val="3C7D88"/>
                </a:solidFill>
                <a:latin typeface="Raleway" charset="0"/>
              </a:rPr>
              <a:t>Test set</a:t>
            </a:r>
            <a:endParaRPr lang="en-PH" sz="1200" b="1" dirty="0">
              <a:solidFill>
                <a:srgbClr val="3C7D88"/>
              </a:solidFill>
              <a:latin typeface="Ralewa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44209" y="3003798"/>
            <a:ext cx="9361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PH" sz="1100" b="1" dirty="0" smtClean="0">
                <a:solidFill>
                  <a:srgbClr val="4693A0"/>
                </a:solidFill>
                <a:latin typeface="Raleway"/>
              </a:rPr>
              <a:t>(Predicted)</a:t>
            </a:r>
            <a:endParaRPr lang="en-PH" sz="1100" b="1" dirty="0">
              <a:solidFill>
                <a:srgbClr val="4693A0"/>
              </a:solidFill>
              <a:latin typeface="Ralewa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4227934"/>
            <a:ext cx="1146468" cy="43088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PH" sz="1100" b="1" dirty="0" smtClean="0">
                <a:solidFill>
                  <a:srgbClr val="4693A0"/>
                </a:solidFill>
                <a:latin typeface="Raleway"/>
              </a:rPr>
              <a:t>Test labels</a:t>
            </a:r>
          </a:p>
          <a:p>
            <a:pPr algn="ctr"/>
            <a:r>
              <a:rPr lang="en-PH" sz="1100" b="1" dirty="0" smtClean="0">
                <a:solidFill>
                  <a:srgbClr val="4693A0"/>
                </a:solidFill>
                <a:latin typeface="Raleway"/>
              </a:rPr>
              <a:t>(Ground truth)</a:t>
            </a:r>
            <a:endParaRPr lang="en-PH" sz="1100" b="1" dirty="0">
              <a:solidFill>
                <a:srgbClr val="4693A0"/>
              </a:solidFill>
              <a:latin typeface="Raleway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622124" y="4443958"/>
            <a:ext cx="4264673" cy="0"/>
          </a:xfrm>
          <a:prstGeom prst="straightConnector1">
            <a:avLst/>
          </a:prstGeom>
          <a:ln w="19050">
            <a:solidFill>
              <a:srgbClr val="4693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86796" y="3503807"/>
            <a:ext cx="1" cy="939570"/>
          </a:xfrm>
          <a:prstGeom prst="straightConnector1">
            <a:avLst/>
          </a:prstGeom>
          <a:ln w="19050">
            <a:solidFill>
              <a:srgbClr val="4693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5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2"/>
          <p:cNvSpPr txBox="1">
            <a:spLocks/>
          </p:cNvSpPr>
          <p:nvPr/>
        </p:nvSpPr>
        <p:spPr>
          <a:xfrm>
            <a:off x="251520" y="771550"/>
            <a:ext cx="8424936" cy="1620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85800" indent="-457200">
              <a:spcAft>
                <a:spcPts val="1200"/>
              </a:spcAft>
              <a:buFont typeface="+mj-lt"/>
              <a:buAutoNum type="arabicPeriod" startAt="6"/>
            </a:pP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We need to split the dataset into (random) training and test sets.</a:t>
            </a:r>
          </a:p>
          <a:p>
            <a:pPr marL="715963" indent="-358775">
              <a:spcAft>
                <a:spcPts val="1200"/>
              </a:spcAft>
            </a:pPr>
            <a:r>
              <a:rPr lang="e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Note that the size of the training set &gt;&gt; test set</a:t>
            </a:r>
          </a:p>
          <a:p>
            <a:pPr marL="715963" indent="-358775">
              <a:spcAft>
                <a:spcPts val="1200"/>
              </a:spcAft>
            </a:pPr>
            <a:r>
              <a:rPr lang="e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Example: Training set is 80%, test set is 20%.</a:t>
            </a:r>
          </a:p>
          <a:p>
            <a:pPr marL="715963" indent="-358775">
              <a:spcAft>
                <a:spcPts val="1200"/>
              </a:spcAft>
            </a:pPr>
            <a:r>
              <a:rPr lang="e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Luckily, there’s a built in function that does just that.</a:t>
            </a:r>
            <a:endParaRPr lang="e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Montserrat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50000" r="35901" b="35814"/>
          <a:stretch/>
        </p:blipFill>
        <p:spPr bwMode="auto">
          <a:xfrm>
            <a:off x="611560" y="3003798"/>
            <a:ext cx="8147713" cy="106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4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3876" r="61889" b="27752"/>
          <a:stretch/>
        </p:blipFill>
        <p:spPr bwMode="auto">
          <a:xfrm>
            <a:off x="1259632" y="3363838"/>
            <a:ext cx="4968551" cy="68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hape 112"/>
          <p:cNvSpPr txBox="1">
            <a:spLocks/>
          </p:cNvSpPr>
          <p:nvPr/>
        </p:nvSpPr>
        <p:spPr>
          <a:xfrm>
            <a:off x="467544" y="699542"/>
            <a:ext cx="8136904" cy="3600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85800" indent="-330200">
              <a:spcAft>
                <a:spcPts val="1200"/>
              </a:spcAft>
              <a:buFont typeface="+mj-lt"/>
              <a:buAutoNum type="arabicPeriod" startAt="7"/>
            </a:pP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 </a:t>
            </a:r>
            <a:r>
              <a:rPr lang="en" sz="2000" b="1" dirty="0" smtClean="0">
                <a:solidFill>
                  <a:schemeClr val="tx1"/>
                </a:solidFill>
                <a:latin typeface="Montserrat" charset="0"/>
              </a:rPr>
              <a:t>Training</a:t>
            </a: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: Building the classifier model.</a:t>
            </a:r>
          </a:p>
          <a:p>
            <a:pPr marL="715963" indent="-358775">
              <a:lnSpc>
                <a:spcPct val="114000"/>
              </a:lnSpc>
              <a:spcAft>
                <a:spcPts val="600"/>
              </a:spcAft>
            </a:pPr>
            <a:r>
              <a:rPr lang="en-PH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Choose a machine learning algorithm </a:t>
            </a:r>
          </a:p>
          <a:p>
            <a:pPr marL="1073150" indent="-357188">
              <a:lnSpc>
                <a:spcPct val="114000"/>
              </a:lnSpc>
              <a:spcAft>
                <a:spcPts val="600"/>
              </a:spcAft>
            </a:pPr>
            <a:r>
              <a:rPr lang="en-PH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Gaussian Naïve Bayes</a:t>
            </a:r>
          </a:p>
          <a:p>
            <a:pPr marL="1073150" indent="-357188">
              <a:lnSpc>
                <a:spcPct val="114000"/>
              </a:lnSpc>
              <a:spcAft>
                <a:spcPts val="600"/>
              </a:spcAft>
            </a:pPr>
            <a:r>
              <a:rPr lang="en-PH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Decision Trees</a:t>
            </a:r>
            <a:endParaRPr lang="en-PH" sz="1800" dirty="0">
              <a:solidFill>
                <a:schemeClr val="tx1">
                  <a:lumMod val="50000"/>
                  <a:lumOff val="50000"/>
                </a:schemeClr>
              </a:solidFill>
              <a:latin typeface="Montserrat" charset="0"/>
            </a:endParaRPr>
          </a:p>
          <a:p>
            <a:pPr marL="1073150" indent="-357188">
              <a:lnSpc>
                <a:spcPct val="114000"/>
              </a:lnSpc>
              <a:spcAft>
                <a:spcPts val="600"/>
              </a:spcAft>
            </a:pPr>
            <a:r>
              <a:rPr lang="en-PH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etc.</a:t>
            </a:r>
          </a:p>
          <a:p>
            <a:pPr marL="715963" indent="-358775">
              <a:lnSpc>
                <a:spcPct val="114000"/>
              </a:lnSpc>
              <a:spcAft>
                <a:spcPts val="600"/>
              </a:spcAft>
            </a:pPr>
            <a:r>
              <a:rPr lang="en-PH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Train the classifier model on the training set.</a:t>
            </a:r>
            <a:endParaRPr lang="e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9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12"/>
          <p:cNvSpPr txBox="1">
            <a:spLocks/>
          </p:cNvSpPr>
          <p:nvPr/>
        </p:nvSpPr>
        <p:spPr>
          <a:xfrm>
            <a:off x="179512" y="843558"/>
            <a:ext cx="8208912" cy="23762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715963" indent="-358775">
              <a:spcAft>
                <a:spcPts val="1800"/>
              </a:spcAft>
              <a:buFont typeface="+mj-lt"/>
              <a:buAutoNum type="arabicPeriod" startAt="8"/>
            </a:pP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 </a:t>
            </a:r>
            <a:r>
              <a:rPr lang="en" sz="2000" b="1" dirty="0" smtClean="0">
                <a:solidFill>
                  <a:schemeClr val="tx1"/>
                </a:solidFill>
                <a:latin typeface="Montserrat" charset="0"/>
              </a:rPr>
              <a:t>Testing</a:t>
            </a: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: Evaluate the classifier model on the test set.</a:t>
            </a:r>
          </a:p>
          <a:p>
            <a:pPr marL="715963" indent="-358775">
              <a:lnSpc>
                <a:spcPct val="114000"/>
              </a:lnSpc>
              <a:spcAft>
                <a:spcPts val="600"/>
              </a:spcAft>
            </a:pPr>
            <a:r>
              <a:rPr lang="en-PH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Predict the class labels (‘Species’) of the test set.</a:t>
            </a:r>
          </a:p>
          <a:p>
            <a:pPr marL="715963" indent="-358775">
              <a:lnSpc>
                <a:spcPct val="114000"/>
              </a:lnSpc>
              <a:spcAft>
                <a:spcPts val="600"/>
              </a:spcAft>
            </a:pPr>
            <a:endParaRPr lang="en-PH" sz="1800" dirty="0">
              <a:solidFill>
                <a:schemeClr val="tx1">
                  <a:lumMod val="50000"/>
                  <a:lumOff val="50000"/>
                </a:schemeClr>
              </a:solidFill>
              <a:latin typeface="Montserrat" charset="0"/>
            </a:endParaRPr>
          </a:p>
          <a:p>
            <a:pPr marL="715963" indent="-358775">
              <a:lnSpc>
                <a:spcPct val="114000"/>
              </a:lnSpc>
              <a:spcAft>
                <a:spcPts val="600"/>
              </a:spcAft>
            </a:pPr>
            <a:endParaRPr lang="en-PH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Montserrat" charset="0"/>
            </a:endParaRPr>
          </a:p>
          <a:p>
            <a:pPr marL="715963" indent="-358775">
              <a:lnSpc>
                <a:spcPct val="114000"/>
              </a:lnSpc>
              <a:spcAft>
                <a:spcPts val="600"/>
              </a:spcAft>
            </a:pPr>
            <a:r>
              <a:rPr lang="en-PH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</a:rPr>
              <a:t>You can compare the predicted labels with the true labels (“ground truth”)</a:t>
            </a:r>
            <a:endParaRPr lang="e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Montserrat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t="41551" r="59447" b="49922"/>
          <a:stretch/>
        </p:blipFill>
        <p:spPr bwMode="auto">
          <a:xfrm>
            <a:off x="971600" y="1914952"/>
            <a:ext cx="4508206" cy="584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t="49174" r="30789" b="39535"/>
          <a:stretch/>
        </p:blipFill>
        <p:spPr bwMode="auto">
          <a:xfrm>
            <a:off x="611560" y="3435846"/>
            <a:ext cx="8034177" cy="77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8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2"/>
          <p:cNvSpPr txBox="1">
            <a:spLocks/>
          </p:cNvSpPr>
          <p:nvPr/>
        </p:nvSpPr>
        <p:spPr>
          <a:xfrm>
            <a:off x="395536" y="411510"/>
            <a:ext cx="7632848" cy="7560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85800" indent="-457200">
              <a:spcAft>
                <a:spcPts val="1200"/>
              </a:spcAft>
              <a:buFont typeface="+mj-lt"/>
              <a:buAutoNum type="arabicPeriod" startAt="9"/>
            </a:pPr>
            <a:r>
              <a:rPr lang="en" sz="2000" b="1" dirty="0" smtClean="0">
                <a:solidFill>
                  <a:schemeClr val="tx1"/>
                </a:solidFill>
                <a:latin typeface="Montserrat" charset="0"/>
              </a:rPr>
              <a:t>Evaluate accuracy. </a:t>
            </a:r>
            <a:r>
              <a:rPr lang="en" sz="2000" dirty="0" smtClean="0">
                <a:solidFill>
                  <a:schemeClr val="tx1"/>
                </a:solidFill>
                <a:latin typeface="Montserrat" charset="0"/>
              </a:rPr>
              <a:t>How well did our classifier model perform?</a:t>
            </a:r>
            <a:endParaRPr lang="en" sz="2000" b="1" dirty="0" smtClean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747" y="3498562"/>
            <a:ext cx="667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Tip: Steps 8 and 9 can be done with a single line of code: </a:t>
            </a:r>
            <a:endParaRPr lang="en-PH" sz="1800" dirty="0">
              <a:solidFill>
                <a:schemeClr val="tx1"/>
              </a:solidFill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15617" y="2211710"/>
                <a:ext cx="4423647" cy="52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1800" dirty="0" smtClean="0">
                    <a:solidFill>
                      <a:schemeClr val="tx1"/>
                    </a:solidFill>
                    <a:latin typeface="Montserrat" charset="0"/>
                  </a:rPr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𝑛𝑢𝑚𝑏𝑒𝑟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𝑐𝑜𝑟𝑟𝑒𝑐𝑡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𝑝𝑟𝑒𝑑𝑖𝑐𝑡𝑒𝑑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𝑙𝑎𝑏𝑒𝑙𝑠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num>
                      <m:den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𝑡𝑜𝑡𝑎𝑙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𝑛𝑢𝑚𝑏𝑒𝑟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𝑡𝑒𝑠𝑡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PH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𝑙𝑎𝑏𝑒𝑙𝑠</m:t>
                        </m:r>
                      </m:den>
                    </m:f>
                  </m:oMath>
                </a14:m>
                <a:endParaRPr lang="en-PH" sz="1800" dirty="0">
                  <a:solidFill>
                    <a:schemeClr val="tx1"/>
                  </a:solidFill>
                  <a:latin typeface="Montserrat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7" y="2211710"/>
                <a:ext cx="4423647" cy="526554"/>
              </a:xfrm>
              <a:prstGeom prst="rect">
                <a:avLst/>
              </a:prstGeom>
              <a:blipFill rotWithShape="1">
                <a:blip r:embed="rId2"/>
                <a:stretch>
                  <a:fillRect l="-1102" r="-1653" b="-581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hape 112"/>
          <p:cNvSpPr txBox="1">
            <a:spLocks/>
          </p:cNvSpPr>
          <p:nvPr/>
        </p:nvSpPr>
        <p:spPr>
          <a:xfrm>
            <a:off x="539552" y="2841780"/>
            <a:ext cx="7330982" cy="43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542925">
              <a:lnSpc>
                <a:spcPct val="114000"/>
              </a:lnSpc>
              <a:spcAft>
                <a:spcPts val="600"/>
              </a:spcAft>
              <a:buNone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The closer the accuracy is to 100%, the better.</a:t>
            </a:r>
            <a:endParaRPr lang="en" sz="2000" dirty="0" smtClean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39928" r="57616" b="48986"/>
          <a:stretch/>
        </p:blipFill>
        <p:spPr bwMode="auto">
          <a:xfrm>
            <a:off x="1187624" y="1203598"/>
            <a:ext cx="4771887" cy="76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" t="51448" r="57180" b="37466"/>
          <a:stretch/>
        </p:blipFill>
        <p:spPr bwMode="auto">
          <a:xfrm>
            <a:off x="1115616" y="3939902"/>
            <a:ext cx="4771887" cy="76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71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02" y="123478"/>
            <a:ext cx="8229600" cy="857400"/>
          </a:xfrm>
        </p:spPr>
        <p:txBody>
          <a:bodyPr/>
          <a:lstStyle/>
          <a:p>
            <a:r>
              <a:rPr lang="en-PH" sz="2800" dirty="0" smtClean="0"/>
              <a:t>Great! 83% is good, but can we do better?</a:t>
            </a:r>
            <a:endParaRPr lang="en-PH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864" y="896142"/>
            <a:ext cx="8283600" cy="444776"/>
          </a:xfrm>
        </p:spPr>
        <p:txBody>
          <a:bodyPr/>
          <a:lstStyle/>
          <a:p>
            <a:pPr marL="292100" indent="0">
              <a:buNone/>
            </a:pPr>
            <a:r>
              <a:rPr lang="en-PH" sz="2000" dirty="0" smtClean="0">
                <a:solidFill>
                  <a:schemeClr val="tx1"/>
                </a:solidFill>
                <a:latin typeface="Montserrat" charset="0"/>
              </a:rPr>
              <a:t>Try a different classifier. For example,</a:t>
            </a:r>
          </a:p>
          <a:p>
            <a:endParaRPr lang="en-PH" sz="2000" dirty="0">
              <a:solidFill>
                <a:schemeClr val="tx1"/>
              </a:solidFill>
              <a:latin typeface="Montserrat" charset="0"/>
            </a:endParaRPr>
          </a:p>
          <a:p>
            <a:endParaRPr lang="en-PH" sz="2000" dirty="0" smtClean="0">
              <a:solidFill>
                <a:schemeClr val="tx1"/>
              </a:solidFill>
              <a:latin typeface="Montserrat" charset="0"/>
            </a:endParaRPr>
          </a:p>
          <a:p>
            <a:endParaRPr lang="en-PH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55576" y="1824363"/>
            <a:ext cx="6624736" cy="2472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Or, you can store different classifiers into a dictionary.</a:t>
            </a:r>
          </a:p>
          <a:p>
            <a:endParaRPr lang="en-PH" sz="1800" dirty="0">
              <a:solidFill>
                <a:schemeClr val="tx1"/>
              </a:solidFill>
              <a:latin typeface="Montserrat" charset="0"/>
            </a:endParaRPr>
          </a:p>
          <a:p>
            <a:endParaRPr lang="en-PH" sz="1800" dirty="0" smtClean="0">
              <a:solidFill>
                <a:schemeClr val="tx1"/>
              </a:solidFill>
              <a:latin typeface="Montserrat" charset="0"/>
            </a:endParaRPr>
          </a:p>
          <a:p>
            <a:endParaRPr lang="en-PH" sz="1800" dirty="0">
              <a:solidFill>
                <a:schemeClr val="tx1"/>
              </a:solidFill>
              <a:latin typeface="Montserrat" charset="0"/>
            </a:endParaRPr>
          </a:p>
          <a:p>
            <a:pPr>
              <a:buNone/>
            </a:pPr>
            <a:endParaRPr lang="en-PH" sz="1800" dirty="0" smtClean="0">
              <a:solidFill>
                <a:schemeClr val="tx1"/>
              </a:solidFill>
              <a:latin typeface="Montserrat" charset="0"/>
            </a:endParaRPr>
          </a:p>
          <a:p>
            <a:pPr>
              <a:buNone/>
            </a:pPr>
            <a:r>
              <a:rPr lang="en-PH" sz="1800" dirty="0" smtClean="0">
                <a:solidFill>
                  <a:schemeClr val="tx1"/>
                </a:solidFill>
                <a:latin typeface="Montserrat" charset="0"/>
              </a:rPr>
              <a:t>Then iterate over this dictionary:</a:t>
            </a:r>
          </a:p>
          <a:p>
            <a:endParaRPr lang="en-PH" sz="1800" dirty="0" smtClean="0">
              <a:solidFill>
                <a:schemeClr val="tx1"/>
              </a:solidFill>
              <a:latin typeface="Montserrat" charset="0"/>
            </a:endParaRPr>
          </a:p>
          <a:p>
            <a:endParaRPr lang="en-PH" sz="1800" dirty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41600" r="57500" b="45117"/>
          <a:stretch/>
        </p:blipFill>
        <p:spPr bwMode="auto">
          <a:xfrm>
            <a:off x="827584" y="3717182"/>
            <a:ext cx="5318968" cy="100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35349" r="37970" b="53685"/>
          <a:stretch/>
        </p:blipFill>
        <p:spPr bwMode="auto">
          <a:xfrm>
            <a:off x="821336" y="2297838"/>
            <a:ext cx="7961629" cy="84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62396" r="78542" b="31120"/>
          <a:stretch/>
        </p:blipFill>
        <p:spPr bwMode="auto">
          <a:xfrm>
            <a:off x="824904" y="1412926"/>
            <a:ext cx="1638495" cy="298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5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205978"/>
            <a:ext cx="7548006" cy="756642"/>
          </a:xfrm>
        </p:spPr>
        <p:txBody>
          <a:bodyPr/>
          <a:lstStyle/>
          <a:p>
            <a:r>
              <a:rPr lang="en-PH" dirty="0" smtClean="0"/>
              <a:t>Present your results! </a:t>
            </a:r>
            <a:r>
              <a:rPr lang="en-PH" dirty="0" smtClean="0">
                <a:sym typeface="Wingdings" pitchFamily="2" charset="2"/>
              </a:rPr>
              <a:t>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1059582"/>
            <a:ext cx="7597534" cy="376044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PH" sz="2000" dirty="0" smtClean="0">
                <a:latin typeface="Montserrat" charset="0"/>
              </a:rPr>
              <a:t>Try searching the net for other classifiers and apply them to the problem:</a:t>
            </a:r>
          </a:p>
          <a:p>
            <a:pPr marL="712788" indent="-350838">
              <a:spcBef>
                <a:spcPts val="0"/>
              </a:spcBef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Multi-layer Perceptron (MLP)</a:t>
            </a:r>
            <a:endParaRPr lang="en-PH" sz="2800" dirty="0" smtClean="0">
              <a:latin typeface="Montserrat" charset="0"/>
            </a:endParaRPr>
          </a:p>
          <a:p>
            <a:pPr marL="712788" indent="-350838">
              <a:spcBef>
                <a:spcPts val="0"/>
              </a:spcBef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Random Forests</a:t>
            </a:r>
          </a:p>
          <a:p>
            <a:pPr marL="712788" indent="-350838">
              <a:spcBef>
                <a:spcPts val="0"/>
              </a:spcBef>
              <a:spcAft>
                <a:spcPts val="1200"/>
              </a:spcAft>
            </a:pPr>
            <a:r>
              <a:rPr lang="en-PH" sz="2000" dirty="0" err="1" smtClean="0">
                <a:latin typeface="Montserrat" charset="0"/>
              </a:rPr>
              <a:t>Adaboost</a:t>
            </a:r>
            <a:endParaRPr lang="en-PH" sz="2000" dirty="0" smtClean="0">
              <a:latin typeface="Montserrat" charset="0"/>
            </a:endParaRPr>
          </a:p>
          <a:p>
            <a:pPr marL="712788" indent="-350838">
              <a:spcBef>
                <a:spcPts val="0"/>
              </a:spcBef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Neural Networks</a:t>
            </a:r>
          </a:p>
          <a:p>
            <a:pPr marL="712788" indent="-350838">
              <a:spcBef>
                <a:spcPts val="0"/>
              </a:spcBef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k-Nearest Neighbour</a:t>
            </a:r>
          </a:p>
          <a:p>
            <a:pPr marL="712788" indent="-350838">
              <a:spcBef>
                <a:spcPts val="0"/>
              </a:spcBef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3886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267494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-12" y="2643758"/>
            <a:ext cx="9144000" cy="2182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  <a:tabLst>
                <a:tab pos="8789988" algn="l"/>
              </a:tabLst>
            </a:pPr>
            <a:r>
              <a:rPr lang="en" sz="2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Isabelle Tingzon</a:t>
            </a:r>
            <a:endParaRPr lang="en" sz="2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  <a:tabLst>
                <a:tab pos="8789988" algn="l"/>
              </a:tabLst>
            </a:pPr>
            <a:r>
              <a:rPr lang="en" sz="16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 II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  <a:tabLst>
                <a:tab pos="8789988" algn="l"/>
              </a:tabLst>
            </a:pPr>
            <a:r>
              <a:rPr lang="en" sz="16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Philippine-California Advanced Research Institutes (PCARI)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  <a:tabLst>
                <a:tab pos="8789988" algn="l"/>
              </a:tabLst>
            </a:pPr>
            <a:r>
              <a:rPr lang="en" sz="160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Graduate student of Computer </a:t>
            </a:r>
            <a:r>
              <a:rPr lang="en" sz="16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Science</a:t>
            </a:r>
            <a:endParaRPr lang="en" sz="16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5" descr="your Profile Photo, Image may contain: 2 peo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9611"/>
            <a:ext cx="2448272" cy="24482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195486"/>
            <a:ext cx="8229600" cy="857400"/>
          </a:xfrm>
        </p:spPr>
        <p:txBody>
          <a:bodyPr/>
          <a:lstStyle/>
          <a:p>
            <a:r>
              <a:rPr lang="en-PH" sz="2800" dirty="0" smtClean="0"/>
              <a:t>Assignment: Computer Vision – Handwritten Digit Recognition</a:t>
            </a:r>
            <a:endParaRPr lang="en-PH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850" y="1190870"/>
            <a:ext cx="8283600" cy="4261200"/>
          </a:xfrm>
        </p:spPr>
        <p:txBody>
          <a:bodyPr/>
          <a:lstStyle/>
          <a:p>
            <a:pPr marL="357188" indent="-357188">
              <a:spcAft>
                <a:spcPts val="1200"/>
              </a:spcAft>
            </a:pPr>
            <a:r>
              <a:rPr lang="en-PH" sz="1800" dirty="0" smtClean="0">
                <a:latin typeface="Montserrat" charset="0"/>
              </a:rPr>
              <a:t>Download </a:t>
            </a:r>
            <a:r>
              <a:rPr lang="en-PH" sz="1800" dirty="0">
                <a:latin typeface="Montserrat" charset="0"/>
              </a:rPr>
              <a:t>the </a:t>
            </a:r>
            <a:r>
              <a:rPr lang="en-PH" sz="1800" dirty="0" smtClean="0">
                <a:latin typeface="Montserrat" charset="0"/>
              </a:rPr>
              <a:t>dataset: </a:t>
            </a:r>
            <a:r>
              <a:rPr lang="en-PH" sz="1800" dirty="0">
                <a:latin typeface="Montserrat" charset="0"/>
                <a:hlinkClick r:id="rId2"/>
              </a:rPr>
              <a:t>http://</a:t>
            </a:r>
            <a:r>
              <a:rPr lang="en-PH" sz="1800" dirty="0" smtClean="0">
                <a:latin typeface="Montserrat" charset="0"/>
                <a:hlinkClick r:id="rId2"/>
              </a:rPr>
              <a:t>bit.ly/2os5SHm</a:t>
            </a:r>
            <a:endParaRPr lang="en-PH" sz="1800" dirty="0">
              <a:latin typeface="Montserrat" charset="0"/>
            </a:endParaRPr>
          </a:p>
          <a:p>
            <a:pPr marL="357188" indent="-357188">
              <a:spcAft>
                <a:spcPts val="1200"/>
              </a:spcAft>
            </a:pPr>
            <a:r>
              <a:rPr lang="en-PH" sz="1800" dirty="0" smtClean="0">
                <a:latin typeface="Montserrat" charset="0"/>
              </a:rPr>
              <a:t>The data files mnist.csv contains grey-scale images of hand-drawn digits, from 0 through 9. </a:t>
            </a:r>
          </a:p>
          <a:p>
            <a:pPr marL="361950" indent="-361950">
              <a:spcAft>
                <a:spcPts val="1200"/>
              </a:spcAft>
            </a:pPr>
            <a:r>
              <a:rPr lang="en-PH" sz="1800" dirty="0" smtClean="0">
                <a:latin typeface="Montserrat" charset="0"/>
              </a:rPr>
              <a:t>Each </a:t>
            </a:r>
            <a:r>
              <a:rPr lang="en-PH" sz="1800" dirty="0">
                <a:latin typeface="Montserrat" charset="0"/>
              </a:rPr>
              <a:t>image is 28 </a:t>
            </a:r>
            <a:r>
              <a:rPr lang="en-PH" sz="1800" dirty="0" smtClean="0">
                <a:latin typeface="Montserrat" charset="0"/>
              </a:rPr>
              <a:t>x 28 pixels, </a:t>
            </a:r>
            <a:r>
              <a:rPr lang="en-PH" sz="1800" dirty="0">
                <a:latin typeface="Montserrat" charset="0"/>
              </a:rPr>
              <a:t>for a total of 784 </a:t>
            </a:r>
            <a:r>
              <a:rPr lang="en-PH" sz="1800" dirty="0" smtClean="0">
                <a:latin typeface="Montserrat" charset="0"/>
              </a:rPr>
              <a:t>pixels. </a:t>
            </a:r>
          </a:p>
          <a:p>
            <a:pPr marL="361950" indent="-361950">
              <a:spcBef>
                <a:spcPts val="0"/>
              </a:spcBef>
            </a:pPr>
            <a:r>
              <a:rPr lang="en-PH" sz="1800" dirty="0" smtClean="0">
                <a:latin typeface="Montserrat" charset="0"/>
              </a:rPr>
              <a:t>Each </a:t>
            </a:r>
            <a:r>
              <a:rPr lang="en-PH" sz="1800" dirty="0">
                <a:latin typeface="Montserrat" charset="0"/>
              </a:rPr>
              <a:t>pixel has a single </a:t>
            </a:r>
            <a:r>
              <a:rPr lang="en-PH" sz="1800" dirty="0" smtClean="0">
                <a:latin typeface="Montserrat" charset="0"/>
              </a:rPr>
              <a:t>pixel-value, </a:t>
            </a:r>
            <a:r>
              <a:rPr lang="en-PH" sz="1800" dirty="0">
                <a:latin typeface="Montserrat" charset="0"/>
              </a:rPr>
              <a:t>indicating the lightness or darkness of that pixel, with higher numbers meaning darker. </a:t>
            </a:r>
            <a:endParaRPr lang="en-PH" sz="1800" dirty="0" smtClean="0">
              <a:latin typeface="Montserrat" charset="0"/>
            </a:endParaRPr>
          </a:p>
          <a:p>
            <a:pPr marL="712788" indent="-350838">
              <a:spcAft>
                <a:spcPts val="1200"/>
              </a:spcAft>
            </a:pPr>
            <a:r>
              <a:rPr lang="en-PH" sz="1800" dirty="0" smtClean="0">
                <a:latin typeface="Montserrat" charset="0"/>
              </a:rPr>
              <a:t>Each </a:t>
            </a:r>
            <a:r>
              <a:rPr lang="en-PH" sz="1800" dirty="0">
                <a:latin typeface="Montserrat" charset="0"/>
              </a:rPr>
              <a:t>pixel-value is an integer </a:t>
            </a:r>
            <a:r>
              <a:rPr lang="en-PH" sz="1800" dirty="0" smtClean="0">
                <a:latin typeface="Montserrat" charset="0"/>
              </a:rPr>
              <a:t>between </a:t>
            </a:r>
            <a:r>
              <a:rPr lang="en-PH" sz="1800" dirty="0">
                <a:latin typeface="Montserrat" charset="0"/>
              </a:rPr>
              <a:t>0 and </a:t>
            </a:r>
            <a:r>
              <a:rPr lang="en-PH" sz="1800" dirty="0" smtClean="0">
                <a:latin typeface="Montserrat" charset="0"/>
              </a:rPr>
              <a:t>255</a:t>
            </a:r>
            <a:r>
              <a:rPr lang="en-PH" sz="1800" dirty="0">
                <a:latin typeface="Montserrat" charset="0"/>
              </a:rPr>
              <a:t>, inclusive.</a:t>
            </a:r>
          </a:p>
        </p:txBody>
      </p:sp>
      <p:pic>
        <p:nvPicPr>
          <p:cNvPr id="4" name="Picture 14" descr="Image result for mn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85"/>
          <a:stretch/>
        </p:blipFill>
        <p:spPr bwMode="auto">
          <a:xfrm>
            <a:off x="2123728" y="4227934"/>
            <a:ext cx="4392488" cy="6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242903"/>
            <a:ext cx="8424936" cy="1872208"/>
          </a:xfrm>
        </p:spPr>
        <p:txBody>
          <a:bodyPr/>
          <a:lstStyle/>
          <a:p>
            <a:pPr marL="361950" indent="-361950">
              <a:spcBef>
                <a:spcPts val="0"/>
              </a:spcBef>
              <a:spcAft>
                <a:spcPts val="1200"/>
              </a:spcAft>
            </a:pPr>
            <a:r>
              <a:rPr lang="en-PH" sz="1800" dirty="0" smtClean="0">
                <a:solidFill>
                  <a:srgbClr val="00B0F0"/>
                </a:solidFill>
                <a:latin typeface="Montserrat" charset="0"/>
              </a:rPr>
              <a:t>Features/attributes</a:t>
            </a:r>
            <a:r>
              <a:rPr lang="en-PH" sz="1800" dirty="0" smtClean="0">
                <a:latin typeface="Montserrat" charset="0"/>
              </a:rPr>
              <a:t>:  784 pixels values</a:t>
            </a:r>
          </a:p>
          <a:p>
            <a:pPr marL="361950" indent="-361950">
              <a:spcBef>
                <a:spcPts val="0"/>
              </a:spcBef>
              <a:spcAft>
                <a:spcPts val="1200"/>
              </a:spcAft>
            </a:pPr>
            <a:r>
              <a:rPr lang="en-PH" sz="1800" dirty="0" smtClean="0">
                <a:solidFill>
                  <a:srgbClr val="00B0F0"/>
                </a:solidFill>
                <a:latin typeface="Montserrat" charset="0"/>
              </a:rPr>
              <a:t>Classes</a:t>
            </a:r>
            <a:r>
              <a:rPr lang="en-PH" sz="1800" dirty="0" smtClean="0">
                <a:latin typeface="Montserrat" charset="0"/>
              </a:rPr>
              <a:t>: </a:t>
            </a:r>
            <a:r>
              <a:rPr lang="en-PH" sz="1800" dirty="0">
                <a:latin typeface="Montserrat" charset="0"/>
              </a:rPr>
              <a:t>L</a:t>
            </a:r>
            <a:r>
              <a:rPr lang="en-PH" sz="1800" dirty="0" smtClean="0">
                <a:latin typeface="Montserrat" charset="0"/>
              </a:rPr>
              <a:t>abels 0-9 (first column of the dataset)</a:t>
            </a:r>
          </a:p>
          <a:p>
            <a:pPr marL="361950" indent="-361950">
              <a:spcBef>
                <a:spcPts val="0"/>
              </a:spcBef>
              <a:spcAft>
                <a:spcPts val="600"/>
              </a:spcAft>
            </a:pPr>
            <a:r>
              <a:rPr lang="en-PH" sz="1800" dirty="0" smtClean="0">
                <a:solidFill>
                  <a:srgbClr val="00B0F0"/>
                </a:solidFill>
                <a:latin typeface="Montserrat" charset="0"/>
              </a:rPr>
              <a:t>Exercise</a:t>
            </a:r>
            <a:r>
              <a:rPr lang="en-PH" sz="1800" dirty="0" smtClean="0">
                <a:latin typeface="Montserrat" charset="0"/>
              </a:rPr>
              <a:t>: Try using different classifiers to predict the labels of a test set generated using mnist.csv. </a:t>
            </a:r>
          </a:p>
          <a:p>
            <a:pPr marL="712788" indent="-350838">
              <a:spcBef>
                <a:spcPts val="0"/>
              </a:spcBef>
              <a:spcAft>
                <a:spcPts val="1200"/>
              </a:spcAft>
            </a:pPr>
            <a:r>
              <a:rPr lang="en-PH" sz="1800" dirty="0" smtClean="0">
                <a:latin typeface="Montserrat" charset="0"/>
              </a:rPr>
              <a:t>You can use our code from iris plant classification as a template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4810" y="267494"/>
            <a:ext cx="8229600" cy="857400"/>
          </a:xfrm>
        </p:spPr>
        <p:txBody>
          <a:bodyPr/>
          <a:lstStyle/>
          <a:p>
            <a:r>
              <a:rPr lang="en-PH" sz="2800" dirty="0" smtClean="0"/>
              <a:t>Assignment: Computer Vision – Handwritten Digit Recognition</a:t>
            </a:r>
            <a:endParaRPr lang="en-PH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9552" y="3249835"/>
                <a:ext cx="352839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1950" indent="-361950">
                  <a:spcAft>
                    <a:spcPts val="1200"/>
                  </a:spcAft>
                </a:pPr>
                <a:r>
                  <a:rPr lang="en-PH" sz="1800" dirty="0">
                    <a:solidFill>
                      <a:srgbClr val="00B0F0"/>
                    </a:solidFill>
                    <a:latin typeface="Montserrat" charset="0"/>
                  </a:rPr>
                  <a:t>Tip</a:t>
                </a:r>
                <a:r>
                  <a:rPr lang="en-PH" sz="1800" dirty="0">
                    <a:latin typeface="Montserrat" charset="0"/>
                  </a:rPr>
                  <a:t>: After loading the dataset, you can visualize </a:t>
                </a:r>
                <a:r>
                  <a:rPr lang="en-PH" sz="1800" dirty="0" smtClean="0">
                    <a:latin typeface="Montserrat" charset="0"/>
                  </a:rPr>
                  <a:t>an instance </a:t>
                </a:r>
                <a14:m>
                  <m:oMath xmlns:m="http://schemas.openxmlformats.org/officeDocument/2006/math">
                    <m:r>
                      <a:rPr lang="en-PH" sz="1800" i="1" dirty="0">
                        <a:latin typeface="Cambria Math"/>
                      </a:rPr>
                      <m:t>𝑖</m:t>
                    </m:r>
                    <m:r>
                      <a:rPr lang="en-PH" sz="1800" i="1" dirty="0">
                        <a:latin typeface="Cambria Math"/>
                      </a:rPr>
                      <m:t>∈[0, 42000]</m:t>
                    </m:r>
                  </m:oMath>
                </a14:m>
                <a:r>
                  <a:rPr lang="en-PH" sz="1800" dirty="0">
                    <a:latin typeface="Montserrat" charset="0"/>
                  </a:rPr>
                  <a:t> using the following code </a:t>
                </a:r>
                <a:r>
                  <a:rPr lang="en-PH" sz="1800" dirty="0" smtClean="0">
                    <a:latin typeface="Montserrat" charset="0"/>
                  </a:rPr>
                  <a:t>snippet:</a:t>
                </a:r>
                <a:endParaRPr lang="en-PH" sz="1800" dirty="0">
                  <a:latin typeface="Montserrat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49835"/>
                <a:ext cx="3528392" cy="1477328"/>
              </a:xfrm>
              <a:prstGeom prst="rect">
                <a:avLst/>
              </a:prstGeom>
              <a:blipFill rotWithShape="1">
                <a:blip r:embed="rId2"/>
                <a:stretch>
                  <a:fillRect l="-1557" t="-1653" r="-2422" b="-61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" t="44597" r="49957" b="31071"/>
          <a:stretch/>
        </p:blipFill>
        <p:spPr bwMode="auto">
          <a:xfrm>
            <a:off x="4283968" y="3321620"/>
            <a:ext cx="4536504" cy="133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6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Future sessions</a:t>
            </a:r>
            <a:endParaRPr lang="en-P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11560" y="1203598"/>
            <a:ext cx="7776864" cy="2520280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2000" dirty="0" smtClean="0">
                <a:latin typeface="Montserrat" charset="0"/>
              </a:rPr>
              <a:t>Linear Algebra Review: Vectors, Matrices, </a:t>
            </a:r>
            <a:r>
              <a:rPr lang="en-PH" sz="2000" dirty="0" err="1" smtClean="0">
                <a:latin typeface="Montserrat" charset="0"/>
              </a:rPr>
              <a:t>Vectorized</a:t>
            </a:r>
            <a:r>
              <a:rPr lang="en-PH" sz="2000" dirty="0" smtClean="0">
                <a:latin typeface="Montserrat" charset="0"/>
              </a:rPr>
              <a:t> computation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2000" dirty="0" smtClean="0">
                <a:latin typeface="Montserrat" charset="0"/>
              </a:rPr>
              <a:t>Under the Hood: ML Algorithms (Logistic Regression, Decision Trees, Naïve Bayes, etc.)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2000" dirty="0" smtClean="0">
                <a:latin typeface="Montserrat" charset="0"/>
              </a:rPr>
              <a:t>Implementing ML Algorithms from scratch (Spam Filter)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2000" dirty="0" smtClean="0">
                <a:solidFill>
                  <a:srgbClr val="00B0F0"/>
                </a:solidFill>
                <a:latin typeface="Montserrat" charset="0"/>
              </a:rPr>
              <a:t>Note</a:t>
            </a:r>
            <a:r>
              <a:rPr lang="en-PH" sz="2000" dirty="0" smtClean="0">
                <a:latin typeface="Montserrat" charset="0"/>
              </a:rPr>
              <a:t>: Try practicing on datasets available on </a:t>
            </a:r>
            <a:r>
              <a:rPr lang="en-PH" sz="2000" dirty="0" err="1" smtClean="0">
                <a:latin typeface="Montserrat" charset="0"/>
              </a:rPr>
              <a:t>Kaggle</a:t>
            </a:r>
            <a:r>
              <a:rPr lang="en-PH" sz="2000" dirty="0" smtClean="0">
                <a:latin typeface="Montserrat" charset="0"/>
              </a:rPr>
              <a:t>, UCI Machine Learning Repository, or on data you might have on hand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PH" sz="2000" dirty="0">
                <a:latin typeface="Montserrat" charset="0"/>
              </a:rPr>
              <a:t>Suggestions, comments</a:t>
            </a:r>
            <a:r>
              <a:rPr lang="en-PH" sz="2000" dirty="0" smtClean="0">
                <a:latin typeface="Montserrat" charset="0"/>
              </a:rPr>
              <a:t>?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endParaRPr lang="en-PH" sz="20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45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782042"/>
            <a:ext cx="8229600" cy="857400"/>
          </a:xfrm>
        </p:spPr>
        <p:txBody>
          <a:bodyPr/>
          <a:lstStyle/>
          <a:p>
            <a:r>
              <a:rPr lang="en-PH" dirty="0" smtClean="0"/>
              <a:t>Survey Form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864" y="1766934"/>
            <a:ext cx="8283600" cy="4261200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en-PH" dirty="0" smtClean="0">
                <a:latin typeface="Montserrat" charset="0"/>
              </a:rPr>
              <a:t>Please </a:t>
            </a:r>
            <a:r>
              <a:rPr lang="en-PH" dirty="0">
                <a:latin typeface="Montserrat" charset="0"/>
              </a:rPr>
              <a:t>answer the following </a:t>
            </a:r>
            <a:r>
              <a:rPr lang="en-PH" dirty="0" smtClean="0">
                <a:latin typeface="Montserrat" charset="0"/>
              </a:rPr>
              <a:t>form: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PH" dirty="0">
                <a:latin typeface="Montserrat" charset="0"/>
                <a:hlinkClick r:id="rId2"/>
              </a:rPr>
              <a:t>http://bit.ly/2qzdys6</a:t>
            </a:r>
            <a:endParaRPr lang="en-PH" dirty="0">
              <a:latin typeface="Montserrat" charset="0"/>
            </a:endParaRPr>
          </a:p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860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611806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251520" y="173225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6964" y="1829409"/>
            <a:ext cx="7667484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800"/>
              </a:spcAft>
            </a:pPr>
            <a:r>
              <a:rPr lang="en-PH" sz="2400" u="sng" dirty="0">
                <a:latin typeface="Montserrat" charset="0"/>
                <a:hlinkClick r:id="rId4"/>
              </a:rPr>
              <a:t>https://www.kaggle.com/c/digit-recognizer/data</a:t>
            </a:r>
          </a:p>
          <a:p>
            <a:pPr marL="342900" indent="-342900">
              <a:spcAft>
                <a:spcPts val="1800"/>
              </a:spcAft>
            </a:pPr>
            <a:r>
              <a:rPr lang="en-PH" sz="2400" u="sng" dirty="0">
                <a:latin typeface="Montserrat" charset="0"/>
                <a:hlinkClick r:id="rId4"/>
              </a:rPr>
              <a:t>http://machinelearningmastery.com/</a:t>
            </a:r>
          </a:p>
          <a:p>
            <a:pPr marL="342900" indent="-342900">
              <a:spcAft>
                <a:spcPts val="1800"/>
              </a:spcAft>
            </a:pPr>
            <a:r>
              <a:rPr lang="en-PH" sz="2400" u="sng" dirty="0">
                <a:latin typeface="Montserrat" charset="0"/>
                <a:hlinkClick r:id="rId4"/>
              </a:rPr>
              <a:t>https://www.coursera.org/learn/machine-learning</a:t>
            </a:r>
            <a:endParaRPr lang="en" sz="2400" u="sng" dirty="0">
              <a:latin typeface="Montserrat" charset="0"/>
              <a:hlinkClick r:id="rId4"/>
            </a:endParaRPr>
          </a:p>
          <a:p>
            <a:endParaRPr lang="en-PH" sz="2400" dirty="0">
              <a:latin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6853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987" y="422225"/>
            <a:ext cx="2916025" cy="291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28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rgbClr val="535353"/>
              </a:buClr>
              <a:buSzPct val="25000"/>
            </a:pPr>
            <a:r>
              <a:rPr lang="en" sz="4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" sz="4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 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(Beginners</a:t>
            </a:r>
            <a:r>
              <a:rPr lang="en" sz="4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61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: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470"/>
            <a:ext cx="53721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5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48" y="843558"/>
            <a:ext cx="8229600" cy="857400"/>
          </a:xfrm>
        </p:spPr>
        <p:txBody>
          <a:bodyPr/>
          <a:lstStyle/>
          <a:p>
            <a:r>
              <a:rPr lang="en-PH" dirty="0" smtClean="0"/>
              <a:t>Machine Learning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1910950"/>
            <a:ext cx="5688632" cy="4261200"/>
          </a:xfrm>
        </p:spPr>
        <p:txBody>
          <a:bodyPr/>
          <a:lstStyle/>
          <a:p>
            <a:pPr marL="0" indent="0">
              <a:lnSpc>
                <a:spcPct val="125000"/>
              </a:lnSpc>
              <a:spcAft>
                <a:spcPts val="3000"/>
              </a:spcAft>
              <a:buNone/>
            </a:pPr>
            <a:r>
              <a:rPr lang="en-PH" sz="2400" dirty="0" smtClean="0">
                <a:solidFill>
                  <a:schemeClr val="bg2"/>
                </a:solidFill>
                <a:latin typeface="Montserrat" charset="0"/>
              </a:rPr>
              <a:t>A </a:t>
            </a:r>
            <a:r>
              <a:rPr lang="en-PH" sz="2400" dirty="0">
                <a:solidFill>
                  <a:schemeClr val="bg2"/>
                </a:solidFill>
                <a:latin typeface="Montserrat" charset="0"/>
              </a:rPr>
              <a:t>branch of AI that gives </a:t>
            </a:r>
            <a:r>
              <a:rPr lang="en-PH" sz="2400" dirty="0" smtClean="0">
                <a:solidFill>
                  <a:schemeClr val="bg2"/>
                </a:solidFill>
                <a:latin typeface="Montserrat" charset="0"/>
              </a:rPr>
              <a:t>computers </a:t>
            </a:r>
            <a:r>
              <a:rPr lang="en-PH" sz="2400" dirty="0">
                <a:solidFill>
                  <a:schemeClr val="bg2"/>
                </a:solidFill>
                <a:latin typeface="Montserrat" charset="0"/>
              </a:rPr>
              <a:t>the </a:t>
            </a:r>
            <a:r>
              <a:rPr lang="en-PH" sz="2400" dirty="0">
                <a:solidFill>
                  <a:srgbClr val="00B0F0"/>
                </a:solidFill>
                <a:latin typeface="Montserrat" charset="0"/>
              </a:rPr>
              <a:t>ability </a:t>
            </a:r>
            <a:r>
              <a:rPr lang="en-PH" sz="2400" dirty="0" smtClean="0">
                <a:solidFill>
                  <a:srgbClr val="00B0F0"/>
                </a:solidFill>
                <a:latin typeface="Montserrat" charset="0"/>
              </a:rPr>
              <a:t>to </a:t>
            </a:r>
            <a:r>
              <a:rPr lang="en-PH" sz="2400" dirty="0">
                <a:solidFill>
                  <a:srgbClr val="00B0F0"/>
                </a:solidFill>
                <a:latin typeface="Montserrat" charset="0"/>
              </a:rPr>
              <a:t>learn </a:t>
            </a:r>
            <a:r>
              <a:rPr lang="en-PH" sz="2400" dirty="0" smtClean="0">
                <a:solidFill>
                  <a:srgbClr val="00B0F0"/>
                </a:solidFill>
                <a:latin typeface="Montserrat" charset="0"/>
              </a:rPr>
              <a:t>from examples and experience without </a:t>
            </a:r>
            <a:r>
              <a:rPr lang="en-PH" sz="2400" dirty="0">
                <a:solidFill>
                  <a:srgbClr val="00B0F0"/>
                </a:solidFill>
                <a:latin typeface="Montserrat" charset="0"/>
              </a:rPr>
              <a:t>being explicitly </a:t>
            </a:r>
            <a:r>
              <a:rPr lang="en-PH" sz="2400" dirty="0" smtClean="0">
                <a:solidFill>
                  <a:srgbClr val="00B0F0"/>
                </a:solidFill>
                <a:latin typeface="Montserrat" charset="0"/>
              </a:rPr>
              <a:t>programmed</a:t>
            </a:r>
            <a:r>
              <a:rPr lang="en-PH" sz="2400" dirty="0">
                <a:latin typeface="Montserrat" charset="0"/>
              </a:rPr>
              <a:t>.</a:t>
            </a:r>
            <a:endParaRPr lang="en-PH" sz="2400" dirty="0" smtClean="0">
              <a:latin typeface="Montserrat" charset="0"/>
            </a:endParaRPr>
          </a:p>
          <a:p>
            <a:pPr marL="0" indent="0">
              <a:lnSpc>
                <a:spcPct val="125000"/>
              </a:lnSpc>
              <a:spcAft>
                <a:spcPts val="3000"/>
              </a:spcAft>
              <a:buNone/>
            </a:pPr>
            <a:endParaRPr lang="en-PH" sz="2400" dirty="0">
              <a:latin typeface="Montserrat" charset="0"/>
            </a:endParaRPr>
          </a:p>
          <a:p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8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1582</Words>
  <Application>Microsoft Office PowerPoint</Application>
  <PresentationFormat>On-screen Show (16:9)</PresentationFormat>
  <Paragraphs>405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Courier New</vt:lpstr>
      <vt:lpstr>Lato</vt:lpstr>
      <vt:lpstr>Cambria Math</vt:lpstr>
      <vt:lpstr>Wingdings</vt:lpstr>
      <vt:lpstr>Montserrat</vt:lpstr>
      <vt:lpstr>Raleway</vt:lpstr>
      <vt:lpstr>simple-light-2</vt:lpstr>
      <vt:lpstr>WWCode Teal Bar</vt:lpstr>
      <vt:lpstr>PowerPoint Presentation</vt:lpstr>
      <vt:lpstr>MACHINE LEARNING AND AI STUDY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Write a program to classify images</vt:lpstr>
      <vt:lpstr>Write a program to classify images</vt:lpstr>
      <vt:lpstr>Classifiers and Learning Algorithms</vt:lpstr>
      <vt:lpstr>Classifiers and Learning Algorithms</vt:lpstr>
      <vt:lpstr>Classifiers and Learning Algorithms</vt:lpstr>
      <vt:lpstr>PowerPoint Presentation</vt:lpstr>
      <vt:lpstr>Supervised Learning</vt:lpstr>
      <vt:lpstr>Unsupervised Learning</vt:lpstr>
      <vt:lpstr>Applications of Machine Learning</vt:lpstr>
      <vt:lpstr>Machines that can compose sonnets.</vt:lpstr>
      <vt:lpstr>And Rap (DopeLearning)</vt:lpstr>
      <vt:lpstr>Compose Music (Aiva)</vt:lpstr>
      <vt:lpstr>Google Image Captioning (94% accuracy)</vt:lpstr>
      <vt:lpstr>Three Components of ML</vt:lpstr>
      <vt:lpstr>PowerPoint Presentation</vt:lpstr>
      <vt:lpstr>Dataset: Heart Disease</vt:lpstr>
      <vt:lpstr>ML Algorithms</vt:lpstr>
      <vt:lpstr>Exercise: Iris Plant Classification</vt:lpstr>
      <vt:lpstr>Let’s get started…</vt:lpstr>
      <vt:lpstr>PowerPoint Presentation</vt:lpstr>
      <vt:lpstr>PowerPoint Presentation</vt:lpstr>
      <vt:lpstr>PowerPoint Presentation</vt:lpstr>
      <vt:lpstr>PowerPoint Presentation</vt:lpstr>
      <vt:lpstr>2 Phases of Supervised Learning </vt:lpstr>
      <vt:lpstr>PowerPoint Presentation</vt:lpstr>
      <vt:lpstr>PowerPoint Presentation</vt:lpstr>
      <vt:lpstr>PowerPoint Presentation</vt:lpstr>
      <vt:lpstr>PowerPoint Presentation</vt:lpstr>
      <vt:lpstr>Great! 83% is good, but can we do better?</vt:lpstr>
      <vt:lpstr>Present your results! </vt:lpstr>
      <vt:lpstr>Assignment: Computer Vision – Handwritten Digit Recognition</vt:lpstr>
      <vt:lpstr>Assignment: Computer Vision – Handwritten Digit Recognition</vt:lpstr>
      <vt:lpstr>Future sessions</vt:lpstr>
      <vt:lpstr>Survey Form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Issa Tingzon</cp:lastModifiedBy>
  <cp:revision>336</cp:revision>
  <dcterms:modified xsi:type="dcterms:W3CDTF">2017-05-13T07:36:36Z</dcterms:modified>
</cp:coreProperties>
</file>